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sldIdLst>
    <p:sldId id="256" r:id="rId2"/>
    <p:sldId id="257" r:id="rId3"/>
    <p:sldId id="313" r:id="rId4"/>
    <p:sldId id="314" r:id="rId5"/>
    <p:sldId id="282" r:id="rId6"/>
    <p:sldId id="267" r:id="rId7"/>
    <p:sldId id="268" r:id="rId8"/>
    <p:sldId id="283" r:id="rId9"/>
    <p:sldId id="316" r:id="rId10"/>
    <p:sldId id="317" r:id="rId11"/>
    <p:sldId id="315" r:id="rId12"/>
    <p:sldId id="284" r:id="rId13"/>
    <p:sldId id="285" r:id="rId14"/>
    <p:sldId id="319" r:id="rId15"/>
    <p:sldId id="286" r:id="rId16"/>
    <p:sldId id="318" r:id="rId17"/>
    <p:sldId id="287" r:id="rId18"/>
    <p:sldId id="288" r:id="rId19"/>
    <p:sldId id="289" r:id="rId20"/>
    <p:sldId id="320" r:id="rId21"/>
    <p:sldId id="269" r:id="rId22"/>
    <p:sldId id="278" r:id="rId23"/>
    <p:sldId id="321" r:id="rId24"/>
    <p:sldId id="279" r:id="rId25"/>
    <p:sldId id="258" r:id="rId26"/>
    <p:sldId id="290" r:id="rId27"/>
    <p:sldId id="291" r:id="rId28"/>
    <p:sldId id="262" r:id="rId29"/>
    <p:sldId id="322" r:id="rId30"/>
    <p:sldId id="270" r:id="rId31"/>
    <p:sldId id="264" r:id="rId32"/>
    <p:sldId id="263" r:id="rId33"/>
    <p:sldId id="292" r:id="rId34"/>
    <p:sldId id="323" r:id="rId35"/>
    <p:sldId id="311" r:id="rId36"/>
    <p:sldId id="324" r:id="rId37"/>
    <p:sldId id="293" r:id="rId38"/>
    <p:sldId id="274" r:id="rId39"/>
    <p:sldId id="275" r:id="rId40"/>
    <p:sldId id="276" r:id="rId41"/>
    <p:sldId id="277" r:id="rId42"/>
    <p:sldId id="265" r:id="rId43"/>
    <p:sldId id="295" r:id="rId44"/>
    <p:sldId id="325" r:id="rId45"/>
    <p:sldId id="294" r:id="rId46"/>
    <p:sldId id="297" r:id="rId47"/>
    <p:sldId id="298" r:id="rId48"/>
    <p:sldId id="299" r:id="rId49"/>
    <p:sldId id="300" r:id="rId50"/>
    <p:sldId id="301" r:id="rId51"/>
    <p:sldId id="302" r:id="rId52"/>
    <p:sldId id="266" r:id="rId53"/>
    <p:sldId id="304" r:id="rId54"/>
    <p:sldId id="305" r:id="rId55"/>
    <p:sldId id="306" r:id="rId56"/>
    <p:sldId id="307" r:id="rId57"/>
    <p:sldId id="308" r:id="rId58"/>
    <p:sldId id="309" r:id="rId59"/>
    <p:sldId id="303" r:id="rId60"/>
    <p:sldId id="312" r:id="rId61"/>
    <p:sldId id="310" r:id="rId62"/>
    <p:sldId id="326" r:id="rId63"/>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0" d="100"/>
          <a:sy n="40" d="100"/>
        </p:scale>
        <p:origin x="-2674" y="-1229"/>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176B8-5C8E-4782-BEE9-B97B101754F0}"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it-IT"/>
        </a:p>
      </dgm:t>
    </dgm:pt>
    <dgm:pt modelId="{C95F6E6C-3FE1-4FD2-8184-543FCBAEEA3A}">
      <dgm:prSet phldrT="[Testo]"/>
      <dgm:spPr/>
      <dgm:t>
        <a:bodyPr/>
        <a:lstStyle/>
        <a:p>
          <a:r>
            <a:rPr lang="it-IT" dirty="0" smtClean="0"/>
            <a:t>PSICHE</a:t>
          </a:r>
          <a:endParaRPr lang="it-IT" dirty="0"/>
        </a:p>
      </dgm:t>
    </dgm:pt>
    <dgm:pt modelId="{24AA4398-E45C-481D-B258-5AB6C2601906}" type="parTrans" cxnId="{D028E9C9-4FB3-47B9-8DAC-5FAA2F7978AA}">
      <dgm:prSet/>
      <dgm:spPr/>
      <dgm:t>
        <a:bodyPr/>
        <a:lstStyle/>
        <a:p>
          <a:endParaRPr lang="it-IT"/>
        </a:p>
      </dgm:t>
    </dgm:pt>
    <dgm:pt modelId="{6D08C596-8506-4507-A0CB-A903B4571BC0}" type="sibTrans" cxnId="{D028E9C9-4FB3-47B9-8DAC-5FAA2F7978AA}">
      <dgm:prSet/>
      <dgm:spPr/>
      <dgm:t>
        <a:bodyPr/>
        <a:lstStyle/>
        <a:p>
          <a:endParaRPr lang="it-IT"/>
        </a:p>
      </dgm:t>
    </dgm:pt>
    <dgm:pt modelId="{A7080635-C740-4D36-9410-C49E556E282A}">
      <dgm:prSet phldrT="[Testo]"/>
      <dgm:spPr/>
      <dgm:t>
        <a:bodyPr/>
        <a:lstStyle/>
        <a:p>
          <a:r>
            <a:rPr lang="it-IT" dirty="0" smtClean="0"/>
            <a:t>ES</a:t>
          </a:r>
          <a:endParaRPr lang="it-IT" dirty="0"/>
        </a:p>
      </dgm:t>
    </dgm:pt>
    <dgm:pt modelId="{CD7E415F-7AA5-4F29-A50E-D06EC534DA6B}" type="parTrans" cxnId="{5CC633AB-B9B9-487B-8F8F-4B6D457BCF37}">
      <dgm:prSet/>
      <dgm:spPr/>
      <dgm:t>
        <a:bodyPr/>
        <a:lstStyle/>
        <a:p>
          <a:endParaRPr lang="it-IT"/>
        </a:p>
      </dgm:t>
    </dgm:pt>
    <dgm:pt modelId="{4D4A6A6A-8AAA-41AE-B113-4EF1C1DC75E6}" type="sibTrans" cxnId="{5CC633AB-B9B9-487B-8F8F-4B6D457BCF37}">
      <dgm:prSet/>
      <dgm:spPr/>
      <dgm:t>
        <a:bodyPr/>
        <a:lstStyle/>
        <a:p>
          <a:endParaRPr lang="it-IT"/>
        </a:p>
      </dgm:t>
    </dgm:pt>
    <dgm:pt modelId="{6F7950CE-E750-4AE9-96A5-ABFCBC628A0F}">
      <dgm:prSet phldrT="[Testo]"/>
      <dgm:spPr/>
      <dgm:t>
        <a:bodyPr/>
        <a:lstStyle/>
        <a:p>
          <a:r>
            <a:rPr lang="it-IT" dirty="0" smtClean="0"/>
            <a:t>IO</a:t>
          </a:r>
          <a:endParaRPr lang="it-IT" dirty="0"/>
        </a:p>
      </dgm:t>
    </dgm:pt>
    <dgm:pt modelId="{AA89EB9F-7ACD-43D1-90ED-49560BC090E9}" type="parTrans" cxnId="{75135385-5562-431C-80EB-F05CE4FEC6EB}">
      <dgm:prSet/>
      <dgm:spPr/>
      <dgm:t>
        <a:bodyPr/>
        <a:lstStyle/>
        <a:p>
          <a:endParaRPr lang="it-IT"/>
        </a:p>
      </dgm:t>
    </dgm:pt>
    <dgm:pt modelId="{A08CC2C2-5ED6-4F61-9572-49D25D6EF076}" type="sibTrans" cxnId="{75135385-5562-431C-80EB-F05CE4FEC6EB}">
      <dgm:prSet/>
      <dgm:spPr/>
      <dgm:t>
        <a:bodyPr/>
        <a:lstStyle/>
        <a:p>
          <a:endParaRPr lang="it-IT"/>
        </a:p>
      </dgm:t>
    </dgm:pt>
    <dgm:pt modelId="{44887B39-1E5C-4ACB-8EC1-DC04B98734A6}">
      <dgm:prSet/>
      <dgm:spPr/>
      <dgm:t>
        <a:bodyPr/>
        <a:lstStyle/>
        <a:p>
          <a:r>
            <a:rPr lang="it-IT" dirty="0" smtClean="0"/>
            <a:t>SUPER-IO</a:t>
          </a:r>
          <a:endParaRPr lang="it-IT" dirty="0"/>
        </a:p>
      </dgm:t>
    </dgm:pt>
    <dgm:pt modelId="{017192E4-6482-4151-A863-D859A6E781F9}" type="parTrans" cxnId="{3C755AB1-DFA1-49BC-88BC-293E736B777C}">
      <dgm:prSet/>
      <dgm:spPr/>
      <dgm:t>
        <a:bodyPr/>
        <a:lstStyle/>
        <a:p>
          <a:endParaRPr lang="it-IT"/>
        </a:p>
      </dgm:t>
    </dgm:pt>
    <dgm:pt modelId="{07030AA7-36A7-4580-9C06-88B586392FBE}" type="sibTrans" cxnId="{3C755AB1-DFA1-49BC-88BC-293E736B777C}">
      <dgm:prSet/>
      <dgm:spPr/>
      <dgm:t>
        <a:bodyPr/>
        <a:lstStyle/>
        <a:p>
          <a:endParaRPr lang="it-IT"/>
        </a:p>
      </dgm:t>
    </dgm:pt>
    <dgm:pt modelId="{09C29D36-AAEF-449D-A5E5-B578F70D45BF}" type="pres">
      <dgm:prSet presAssocID="{2E1176B8-5C8E-4782-BEE9-B97B101754F0}" presName="hierChild1" presStyleCnt="0">
        <dgm:presLayoutVars>
          <dgm:chPref val="1"/>
          <dgm:dir/>
          <dgm:animOne val="branch"/>
          <dgm:animLvl val="lvl"/>
          <dgm:resizeHandles/>
        </dgm:presLayoutVars>
      </dgm:prSet>
      <dgm:spPr/>
      <dgm:t>
        <a:bodyPr/>
        <a:lstStyle/>
        <a:p>
          <a:endParaRPr lang="it-IT"/>
        </a:p>
      </dgm:t>
    </dgm:pt>
    <dgm:pt modelId="{9A16F96C-A9F6-4C0D-BEA7-760E1DCD99A7}" type="pres">
      <dgm:prSet presAssocID="{C95F6E6C-3FE1-4FD2-8184-543FCBAEEA3A}" presName="hierRoot1" presStyleCnt="0"/>
      <dgm:spPr/>
    </dgm:pt>
    <dgm:pt modelId="{57094D25-B4DD-41DF-A56C-E4F5561AAA27}" type="pres">
      <dgm:prSet presAssocID="{C95F6E6C-3FE1-4FD2-8184-543FCBAEEA3A}" presName="composite" presStyleCnt="0"/>
      <dgm:spPr/>
    </dgm:pt>
    <dgm:pt modelId="{BC601201-434E-4CAB-9B8A-C1FFE2EB4405}" type="pres">
      <dgm:prSet presAssocID="{C95F6E6C-3FE1-4FD2-8184-543FCBAEEA3A}" presName="background" presStyleLbl="node0" presStyleIdx="0" presStyleCnt="1"/>
      <dgm:spPr/>
    </dgm:pt>
    <dgm:pt modelId="{7B1B29E4-7F07-42AD-8215-154FFBE0AB58}" type="pres">
      <dgm:prSet presAssocID="{C95F6E6C-3FE1-4FD2-8184-543FCBAEEA3A}" presName="text" presStyleLbl="fgAcc0" presStyleIdx="0" presStyleCnt="1">
        <dgm:presLayoutVars>
          <dgm:chPref val="3"/>
        </dgm:presLayoutVars>
      </dgm:prSet>
      <dgm:spPr/>
      <dgm:t>
        <a:bodyPr/>
        <a:lstStyle/>
        <a:p>
          <a:endParaRPr lang="it-IT"/>
        </a:p>
      </dgm:t>
    </dgm:pt>
    <dgm:pt modelId="{E613FE2E-397C-4CC4-88EB-31CBCD5E6780}" type="pres">
      <dgm:prSet presAssocID="{C95F6E6C-3FE1-4FD2-8184-543FCBAEEA3A}" presName="hierChild2" presStyleCnt="0"/>
      <dgm:spPr/>
    </dgm:pt>
    <dgm:pt modelId="{45081347-5476-409A-92A7-D841C5B41C78}" type="pres">
      <dgm:prSet presAssocID="{CD7E415F-7AA5-4F29-A50E-D06EC534DA6B}" presName="Name10" presStyleLbl="parChTrans1D2" presStyleIdx="0" presStyleCnt="3"/>
      <dgm:spPr/>
      <dgm:t>
        <a:bodyPr/>
        <a:lstStyle/>
        <a:p>
          <a:endParaRPr lang="it-IT"/>
        </a:p>
      </dgm:t>
    </dgm:pt>
    <dgm:pt modelId="{AD212809-2EF3-4DDF-AF3B-DBBCEB63F009}" type="pres">
      <dgm:prSet presAssocID="{A7080635-C740-4D36-9410-C49E556E282A}" presName="hierRoot2" presStyleCnt="0"/>
      <dgm:spPr/>
    </dgm:pt>
    <dgm:pt modelId="{D5E9416B-4043-4A69-9A72-B64C7A8D20DF}" type="pres">
      <dgm:prSet presAssocID="{A7080635-C740-4D36-9410-C49E556E282A}" presName="composite2" presStyleCnt="0"/>
      <dgm:spPr/>
    </dgm:pt>
    <dgm:pt modelId="{01554CE2-950F-4467-B4F2-9AB5E70AFB6B}" type="pres">
      <dgm:prSet presAssocID="{A7080635-C740-4D36-9410-C49E556E282A}" presName="background2" presStyleLbl="node2" presStyleIdx="0" presStyleCnt="3"/>
      <dgm:spPr/>
    </dgm:pt>
    <dgm:pt modelId="{3A41F633-9677-4E0A-B870-0A40DF7EAA28}" type="pres">
      <dgm:prSet presAssocID="{A7080635-C740-4D36-9410-C49E556E282A}" presName="text2" presStyleLbl="fgAcc2" presStyleIdx="0" presStyleCnt="3">
        <dgm:presLayoutVars>
          <dgm:chPref val="3"/>
        </dgm:presLayoutVars>
      </dgm:prSet>
      <dgm:spPr/>
      <dgm:t>
        <a:bodyPr/>
        <a:lstStyle/>
        <a:p>
          <a:endParaRPr lang="it-IT"/>
        </a:p>
      </dgm:t>
    </dgm:pt>
    <dgm:pt modelId="{2AFEBC08-0B6F-47FE-9F49-28D13AECDDAB}" type="pres">
      <dgm:prSet presAssocID="{A7080635-C740-4D36-9410-C49E556E282A}" presName="hierChild3" presStyleCnt="0"/>
      <dgm:spPr/>
    </dgm:pt>
    <dgm:pt modelId="{4F00B60A-0127-4508-9310-47EE9CE44C1B}" type="pres">
      <dgm:prSet presAssocID="{AA89EB9F-7ACD-43D1-90ED-49560BC090E9}" presName="Name10" presStyleLbl="parChTrans1D2" presStyleIdx="1" presStyleCnt="3"/>
      <dgm:spPr/>
      <dgm:t>
        <a:bodyPr/>
        <a:lstStyle/>
        <a:p>
          <a:endParaRPr lang="it-IT"/>
        </a:p>
      </dgm:t>
    </dgm:pt>
    <dgm:pt modelId="{EE9B1774-CD12-4E37-B293-BC3227625DC3}" type="pres">
      <dgm:prSet presAssocID="{6F7950CE-E750-4AE9-96A5-ABFCBC628A0F}" presName="hierRoot2" presStyleCnt="0"/>
      <dgm:spPr/>
    </dgm:pt>
    <dgm:pt modelId="{F2318FA7-C119-471D-8752-07E05B02E445}" type="pres">
      <dgm:prSet presAssocID="{6F7950CE-E750-4AE9-96A5-ABFCBC628A0F}" presName="composite2" presStyleCnt="0"/>
      <dgm:spPr/>
    </dgm:pt>
    <dgm:pt modelId="{F3D6223D-648B-455F-8A86-110F2EEFE765}" type="pres">
      <dgm:prSet presAssocID="{6F7950CE-E750-4AE9-96A5-ABFCBC628A0F}" presName="background2" presStyleLbl="node2" presStyleIdx="1" presStyleCnt="3"/>
      <dgm:spPr/>
    </dgm:pt>
    <dgm:pt modelId="{694D2A69-3AB5-47C9-BC60-74594298F3F2}" type="pres">
      <dgm:prSet presAssocID="{6F7950CE-E750-4AE9-96A5-ABFCBC628A0F}" presName="text2" presStyleLbl="fgAcc2" presStyleIdx="1" presStyleCnt="3">
        <dgm:presLayoutVars>
          <dgm:chPref val="3"/>
        </dgm:presLayoutVars>
      </dgm:prSet>
      <dgm:spPr/>
      <dgm:t>
        <a:bodyPr/>
        <a:lstStyle/>
        <a:p>
          <a:endParaRPr lang="it-IT"/>
        </a:p>
      </dgm:t>
    </dgm:pt>
    <dgm:pt modelId="{B8DB7D43-B038-447B-B642-3B0B87F9CD03}" type="pres">
      <dgm:prSet presAssocID="{6F7950CE-E750-4AE9-96A5-ABFCBC628A0F}" presName="hierChild3" presStyleCnt="0"/>
      <dgm:spPr/>
    </dgm:pt>
    <dgm:pt modelId="{40FBBBE9-4AAC-46E7-A0E6-458472F0ADD0}" type="pres">
      <dgm:prSet presAssocID="{017192E4-6482-4151-A863-D859A6E781F9}" presName="Name10" presStyleLbl="parChTrans1D2" presStyleIdx="2" presStyleCnt="3"/>
      <dgm:spPr/>
      <dgm:t>
        <a:bodyPr/>
        <a:lstStyle/>
        <a:p>
          <a:endParaRPr lang="it-IT"/>
        </a:p>
      </dgm:t>
    </dgm:pt>
    <dgm:pt modelId="{B9FA4893-0D9A-4FAA-BE90-952990DE6FEE}" type="pres">
      <dgm:prSet presAssocID="{44887B39-1E5C-4ACB-8EC1-DC04B98734A6}" presName="hierRoot2" presStyleCnt="0"/>
      <dgm:spPr/>
    </dgm:pt>
    <dgm:pt modelId="{910716D9-455F-4145-87F6-E81D86F57D9B}" type="pres">
      <dgm:prSet presAssocID="{44887B39-1E5C-4ACB-8EC1-DC04B98734A6}" presName="composite2" presStyleCnt="0"/>
      <dgm:spPr/>
    </dgm:pt>
    <dgm:pt modelId="{314A9371-C42D-422B-BE9C-88C64569F8DE}" type="pres">
      <dgm:prSet presAssocID="{44887B39-1E5C-4ACB-8EC1-DC04B98734A6}" presName="background2" presStyleLbl="node2" presStyleIdx="2" presStyleCnt="3"/>
      <dgm:spPr/>
    </dgm:pt>
    <dgm:pt modelId="{0E87E9DE-26D0-40B8-95F6-720838ABB49C}" type="pres">
      <dgm:prSet presAssocID="{44887B39-1E5C-4ACB-8EC1-DC04B98734A6}" presName="text2" presStyleLbl="fgAcc2" presStyleIdx="2" presStyleCnt="3">
        <dgm:presLayoutVars>
          <dgm:chPref val="3"/>
        </dgm:presLayoutVars>
      </dgm:prSet>
      <dgm:spPr/>
      <dgm:t>
        <a:bodyPr/>
        <a:lstStyle/>
        <a:p>
          <a:endParaRPr lang="it-IT"/>
        </a:p>
      </dgm:t>
    </dgm:pt>
    <dgm:pt modelId="{D499BDDA-5687-42B6-BFE6-0144AD47DF12}" type="pres">
      <dgm:prSet presAssocID="{44887B39-1E5C-4ACB-8EC1-DC04B98734A6}" presName="hierChild3" presStyleCnt="0"/>
      <dgm:spPr/>
    </dgm:pt>
  </dgm:ptLst>
  <dgm:cxnLst>
    <dgm:cxn modelId="{3C755AB1-DFA1-49BC-88BC-293E736B777C}" srcId="{C95F6E6C-3FE1-4FD2-8184-543FCBAEEA3A}" destId="{44887B39-1E5C-4ACB-8EC1-DC04B98734A6}" srcOrd="2" destOrd="0" parTransId="{017192E4-6482-4151-A863-D859A6E781F9}" sibTransId="{07030AA7-36A7-4580-9C06-88B586392FBE}"/>
    <dgm:cxn modelId="{A14EB24A-FF70-48B7-B7DA-0CB92A7675A5}" type="presOf" srcId="{A7080635-C740-4D36-9410-C49E556E282A}" destId="{3A41F633-9677-4E0A-B870-0A40DF7EAA28}" srcOrd="0" destOrd="0" presId="urn:microsoft.com/office/officeart/2005/8/layout/hierarchy1"/>
    <dgm:cxn modelId="{7A05F35E-3E02-4830-9C4B-B11EB4CE3678}" type="presOf" srcId="{2E1176B8-5C8E-4782-BEE9-B97B101754F0}" destId="{09C29D36-AAEF-449D-A5E5-B578F70D45BF}" srcOrd="0" destOrd="0" presId="urn:microsoft.com/office/officeart/2005/8/layout/hierarchy1"/>
    <dgm:cxn modelId="{65D7463E-4580-40EF-B3D4-8ABFDB7AC2FE}" type="presOf" srcId="{6F7950CE-E750-4AE9-96A5-ABFCBC628A0F}" destId="{694D2A69-3AB5-47C9-BC60-74594298F3F2}" srcOrd="0" destOrd="0" presId="urn:microsoft.com/office/officeart/2005/8/layout/hierarchy1"/>
    <dgm:cxn modelId="{5CC633AB-B9B9-487B-8F8F-4B6D457BCF37}" srcId="{C95F6E6C-3FE1-4FD2-8184-543FCBAEEA3A}" destId="{A7080635-C740-4D36-9410-C49E556E282A}" srcOrd="0" destOrd="0" parTransId="{CD7E415F-7AA5-4F29-A50E-D06EC534DA6B}" sibTransId="{4D4A6A6A-8AAA-41AE-B113-4EF1C1DC75E6}"/>
    <dgm:cxn modelId="{C44B4D5C-C7DB-4011-B0BE-26FC8E9271F3}" type="presOf" srcId="{44887B39-1E5C-4ACB-8EC1-DC04B98734A6}" destId="{0E87E9DE-26D0-40B8-95F6-720838ABB49C}" srcOrd="0" destOrd="0" presId="urn:microsoft.com/office/officeart/2005/8/layout/hierarchy1"/>
    <dgm:cxn modelId="{D028E9C9-4FB3-47B9-8DAC-5FAA2F7978AA}" srcId="{2E1176B8-5C8E-4782-BEE9-B97B101754F0}" destId="{C95F6E6C-3FE1-4FD2-8184-543FCBAEEA3A}" srcOrd="0" destOrd="0" parTransId="{24AA4398-E45C-481D-B258-5AB6C2601906}" sibTransId="{6D08C596-8506-4507-A0CB-A903B4571BC0}"/>
    <dgm:cxn modelId="{75135385-5562-431C-80EB-F05CE4FEC6EB}" srcId="{C95F6E6C-3FE1-4FD2-8184-543FCBAEEA3A}" destId="{6F7950CE-E750-4AE9-96A5-ABFCBC628A0F}" srcOrd="1" destOrd="0" parTransId="{AA89EB9F-7ACD-43D1-90ED-49560BC090E9}" sibTransId="{A08CC2C2-5ED6-4F61-9572-49D25D6EF076}"/>
    <dgm:cxn modelId="{9D989797-960E-43B8-BFE7-B00E59639F2B}" type="presOf" srcId="{C95F6E6C-3FE1-4FD2-8184-543FCBAEEA3A}" destId="{7B1B29E4-7F07-42AD-8215-154FFBE0AB58}" srcOrd="0" destOrd="0" presId="urn:microsoft.com/office/officeart/2005/8/layout/hierarchy1"/>
    <dgm:cxn modelId="{954794AA-9860-4E7F-B6D2-543BE1720B0A}" type="presOf" srcId="{CD7E415F-7AA5-4F29-A50E-D06EC534DA6B}" destId="{45081347-5476-409A-92A7-D841C5B41C78}" srcOrd="0" destOrd="0" presId="urn:microsoft.com/office/officeart/2005/8/layout/hierarchy1"/>
    <dgm:cxn modelId="{5B16CFCA-2362-4DFB-B786-FAB5D7369FAC}" type="presOf" srcId="{AA89EB9F-7ACD-43D1-90ED-49560BC090E9}" destId="{4F00B60A-0127-4508-9310-47EE9CE44C1B}" srcOrd="0" destOrd="0" presId="urn:microsoft.com/office/officeart/2005/8/layout/hierarchy1"/>
    <dgm:cxn modelId="{F6682892-3115-49E8-8A06-2C307DB67299}" type="presOf" srcId="{017192E4-6482-4151-A863-D859A6E781F9}" destId="{40FBBBE9-4AAC-46E7-A0E6-458472F0ADD0}" srcOrd="0" destOrd="0" presId="urn:microsoft.com/office/officeart/2005/8/layout/hierarchy1"/>
    <dgm:cxn modelId="{AA37CB98-84ED-4C14-ADF0-4A47023123DF}" type="presParOf" srcId="{09C29D36-AAEF-449D-A5E5-B578F70D45BF}" destId="{9A16F96C-A9F6-4C0D-BEA7-760E1DCD99A7}" srcOrd="0" destOrd="0" presId="urn:microsoft.com/office/officeart/2005/8/layout/hierarchy1"/>
    <dgm:cxn modelId="{BB5C3F1D-E8F1-4AB6-97C6-09D1CE2D1950}" type="presParOf" srcId="{9A16F96C-A9F6-4C0D-BEA7-760E1DCD99A7}" destId="{57094D25-B4DD-41DF-A56C-E4F5561AAA27}" srcOrd="0" destOrd="0" presId="urn:microsoft.com/office/officeart/2005/8/layout/hierarchy1"/>
    <dgm:cxn modelId="{91682C24-85ED-4E62-A3B5-3D4FEE9E381C}" type="presParOf" srcId="{57094D25-B4DD-41DF-A56C-E4F5561AAA27}" destId="{BC601201-434E-4CAB-9B8A-C1FFE2EB4405}" srcOrd="0" destOrd="0" presId="urn:microsoft.com/office/officeart/2005/8/layout/hierarchy1"/>
    <dgm:cxn modelId="{0792E69E-8BFF-4E78-A4E8-1195EE4621E6}" type="presParOf" srcId="{57094D25-B4DD-41DF-A56C-E4F5561AAA27}" destId="{7B1B29E4-7F07-42AD-8215-154FFBE0AB58}" srcOrd="1" destOrd="0" presId="urn:microsoft.com/office/officeart/2005/8/layout/hierarchy1"/>
    <dgm:cxn modelId="{246A85AA-CE59-4C49-9E70-89CCDCB5EBB7}" type="presParOf" srcId="{9A16F96C-A9F6-4C0D-BEA7-760E1DCD99A7}" destId="{E613FE2E-397C-4CC4-88EB-31CBCD5E6780}" srcOrd="1" destOrd="0" presId="urn:microsoft.com/office/officeart/2005/8/layout/hierarchy1"/>
    <dgm:cxn modelId="{6CA7F9F3-7732-4B60-B7B8-1E99F3BEA4D7}" type="presParOf" srcId="{E613FE2E-397C-4CC4-88EB-31CBCD5E6780}" destId="{45081347-5476-409A-92A7-D841C5B41C78}" srcOrd="0" destOrd="0" presId="urn:microsoft.com/office/officeart/2005/8/layout/hierarchy1"/>
    <dgm:cxn modelId="{267D61D0-4251-4EE9-8534-DC547AE5A7E7}" type="presParOf" srcId="{E613FE2E-397C-4CC4-88EB-31CBCD5E6780}" destId="{AD212809-2EF3-4DDF-AF3B-DBBCEB63F009}" srcOrd="1" destOrd="0" presId="urn:microsoft.com/office/officeart/2005/8/layout/hierarchy1"/>
    <dgm:cxn modelId="{8F833B99-7B0A-4412-AB9D-3E2BEBD3EDED}" type="presParOf" srcId="{AD212809-2EF3-4DDF-AF3B-DBBCEB63F009}" destId="{D5E9416B-4043-4A69-9A72-B64C7A8D20DF}" srcOrd="0" destOrd="0" presId="urn:microsoft.com/office/officeart/2005/8/layout/hierarchy1"/>
    <dgm:cxn modelId="{49C03206-ADEA-4927-990D-9299FAABF9EA}" type="presParOf" srcId="{D5E9416B-4043-4A69-9A72-B64C7A8D20DF}" destId="{01554CE2-950F-4467-B4F2-9AB5E70AFB6B}" srcOrd="0" destOrd="0" presId="urn:microsoft.com/office/officeart/2005/8/layout/hierarchy1"/>
    <dgm:cxn modelId="{25795CD8-A884-47B6-AE40-4FE35F264D5C}" type="presParOf" srcId="{D5E9416B-4043-4A69-9A72-B64C7A8D20DF}" destId="{3A41F633-9677-4E0A-B870-0A40DF7EAA28}" srcOrd="1" destOrd="0" presId="urn:microsoft.com/office/officeart/2005/8/layout/hierarchy1"/>
    <dgm:cxn modelId="{5921A947-0749-43AC-A64C-F22559A7E8CD}" type="presParOf" srcId="{AD212809-2EF3-4DDF-AF3B-DBBCEB63F009}" destId="{2AFEBC08-0B6F-47FE-9F49-28D13AECDDAB}" srcOrd="1" destOrd="0" presId="urn:microsoft.com/office/officeart/2005/8/layout/hierarchy1"/>
    <dgm:cxn modelId="{C2444E23-6C05-4448-9FD5-33455CC8C3EF}" type="presParOf" srcId="{E613FE2E-397C-4CC4-88EB-31CBCD5E6780}" destId="{4F00B60A-0127-4508-9310-47EE9CE44C1B}" srcOrd="2" destOrd="0" presId="urn:microsoft.com/office/officeart/2005/8/layout/hierarchy1"/>
    <dgm:cxn modelId="{A5C8EB74-499E-4087-8694-8370F907507A}" type="presParOf" srcId="{E613FE2E-397C-4CC4-88EB-31CBCD5E6780}" destId="{EE9B1774-CD12-4E37-B293-BC3227625DC3}" srcOrd="3" destOrd="0" presId="urn:microsoft.com/office/officeart/2005/8/layout/hierarchy1"/>
    <dgm:cxn modelId="{871723B9-5A09-4A92-802A-D5E1CC6C4E78}" type="presParOf" srcId="{EE9B1774-CD12-4E37-B293-BC3227625DC3}" destId="{F2318FA7-C119-471D-8752-07E05B02E445}" srcOrd="0" destOrd="0" presId="urn:microsoft.com/office/officeart/2005/8/layout/hierarchy1"/>
    <dgm:cxn modelId="{1E9E19E6-CD97-49E1-B953-A6112C29A3FD}" type="presParOf" srcId="{F2318FA7-C119-471D-8752-07E05B02E445}" destId="{F3D6223D-648B-455F-8A86-110F2EEFE765}" srcOrd="0" destOrd="0" presId="urn:microsoft.com/office/officeart/2005/8/layout/hierarchy1"/>
    <dgm:cxn modelId="{58327663-9EF8-44B2-AA9C-CC3A5C1BE70C}" type="presParOf" srcId="{F2318FA7-C119-471D-8752-07E05B02E445}" destId="{694D2A69-3AB5-47C9-BC60-74594298F3F2}" srcOrd="1" destOrd="0" presId="urn:microsoft.com/office/officeart/2005/8/layout/hierarchy1"/>
    <dgm:cxn modelId="{1536DEB5-D6B3-4F19-B910-122709E9E97B}" type="presParOf" srcId="{EE9B1774-CD12-4E37-B293-BC3227625DC3}" destId="{B8DB7D43-B038-447B-B642-3B0B87F9CD03}" srcOrd="1" destOrd="0" presId="urn:microsoft.com/office/officeart/2005/8/layout/hierarchy1"/>
    <dgm:cxn modelId="{9BB50213-5414-44CA-ACED-730B909B33F7}" type="presParOf" srcId="{E613FE2E-397C-4CC4-88EB-31CBCD5E6780}" destId="{40FBBBE9-4AAC-46E7-A0E6-458472F0ADD0}" srcOrd="4" destOrd="0" presId="urn:microsoft.com/office/officeart/2005/8/layout/hierarchy1"/>
    <dgm:cxn modelId="{D8BF4560-1933-4E41-A85D-2863C402E12F}" type="presParOf" srcId="{E613FE2E-397C-4CC4-88EB-31CBCD5E6780}" destId="{B9FA4893-0D9A-4FAA-BE90-952990DE6FEE}" srcOrd="5" destOrd="0" presId="urn:microsoft.com/office/officeart/2005/8/layout/hierarchy1"/>
    <dgm:cxn modelId="{7DCC043F-E890-485D-87F7-1EE77A97B5DA}" type="presParOf" srcId="{B9FA4893-0D9A-4FAA-BE90-952990DE6FEE}" destId="{910716D9-455F-4145-87F6-E81D86F57D9B}" srcOrd="0" destOrd="0" presId="urn:microsoft.com/office/officeart/2005/8/layout/hierarchy1"/>
    <dgm:cxn modelId="{4330AD1E-8466-4344-B179-C69D2E07F8CA}" type="presParOf" srcId="{910716D9-455F-4145-87F6-E81D86F57D9B}" destId="{314A9371-C42D-422B-BE9C-88C64569F8DE}" srcOrd="0" destOrd="0" presId="urn:microsoft.com/office/officeart/2005/8/layout/hierarchy1"/>
    <dgm:cxn modelId="{611CB33A-A889-492D-ADEF-6BCB6CCC1BF0}" type="presParOf" srcId="{910716D9-455F-4145-87F6-E81D86F57D9B}" destId="{0E87E9DE-26D0-40B8-95F6-720838ABB49C}" srcOrd="1" destOrd="0" presId="urn:microsoft.com/office/officeart/2005/8/layout/hierarchy1"/>
    <dgm:cxn modelId="{3987CA66-3F28-4E2A-A717-AFA173D364B5}" type="presParOf" srcId="{B9FA4893-0D9A-4FAA-BE90-952990DE6FEE}" destId="{D499BDDA-5687-42B6-BFE6-0144AD47DF12}"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77FC5-64FE-4AC6-9A27-BEAC36998387}" type="datetimeFigureOut">
              <a:rPr lang="it-IT" smtClean="0"/>
              <a:pPr/>
              <a:t>22/04/2021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A78FF-BE85-4B42-B0A9-9868A7227E2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64401-FB79-4ADC-A3F1-732D15D5FA42}" type="slidenum">
              <a:rPr lang="it-IT"/>
              <a:pPr/>
              <a:t>21</a:t>
            </a:fld>
            <a:endParaRPr lang="it-IT"/>
          </a:p>
        </p:txBody>
      </p:sp>
      <p:sp>
        <p:nvSpPr>
          <p:cNvPr id="192514" name="Rectangle 2"/>
          <p:cNvSpPr>
            <a:spLocks noGrp="1" noRot="1" noChangeAspect="1" noChangeArrowheads="1" noTextEdit="1"/>
          </p:cNvSpPr>
          <p:nvPr>
            <p:ph type="sldImg"/>
          </p:nvPr>
        </p:nvSpPr>
        <p:spPr>
          <a:xfrm>
            <a:off x="381000" y="685800"/>
            <a:ext cx="6096000" cy="3429000"/>
          </a:xfrm>
          <a:ln/>
        </p:spPr>
      </p:sp>
      <p:sp>
        <p:nvSpPr>
          <p:cNvPr id="192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B798E-25FC-4695-ACFE-D7175C150B80}" type="slidenum">
              <a:rPr lang="it-IT"/>
              <a:pPr/>
              <a:t>40</a:t>
            </a:fld>
            <a:endParaRPr lang="it-IT"/>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4BA6D-6909-4A31-A228-88B49706A3B1}" type="slidenum">
              <a:rPr lang="it-IT"/>
              <a:pPr/>
              <a:t>41</a:t>
            </a:fld>
            <a:endParaRPr lang="it-IT"/>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96114-7BAA-49DB-B3D2-7E54A59A34CE}" type="slidenum">
              <a:rPr lang="it-IT"/>
              <a:pPr/>
              <a:t>22</a:t>
            </a:fld>
            <a:endParaRPr lang="it-IT"/>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96114-7BAA-49DB-B3D2-7E54A59A34CE}" type="slidenum">
              <a:rPr lang="it-IT"/>
              <a:pPr/>
              <a:t>23</a:t>
            </a:fld>
            <a:endParaRPr lang="it-IT"/>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35F0-617A-4914-B13E-0D55E6A1F899}" type="slidenum">
              <a:rPr lang="it-IT"/>
              <a:pPr/>
              <a:t>24</a:t>
            </a:fld>
            <a:endParaRPr 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35F0-617A-4914-B13E-0D55E6A1F899}" type="slidenum">
              <a:rPr lang="it-IT"/>
              <a:pPr/>
              <a:t>35</a:t>
            </a:fld>
            <a:endParaRPr 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35F0-617A-4914-B13E-0D55E6A1F899}" type="slidenum">
              <a:rPr lang="it-IT"/>
              <a:pPr/>
              <a:t>36</a:t>
            </a:fld>
            <a:endParaRPr 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C35F0-617A-4914-B13E-0D55E6A1F899}" type="slidenum">
              <a:rPr lang="it-IT"/>
              <a:pPr/>
              <a:t>37</a:t>
            </a:fld>
            <a:endParaRPr lang="it-IT"/>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B2518-7DE1-4E16-82F3-745AE55F34A7}" type="slidenum">
              <a:rPr lang="it-IT"/>
              <a:pPr/>
              <a:t>38</a:t>
            </a:fld>
            <a:endParaRPr lang="it-IT"/>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9E817-7BA3-4687-8C1B-391853D32D56}" type="slidenum">
              <a:rPr lang="it-IT"/>
              <a:pPr/>
              <a:t>39</a:t>
            </a:fld>
            <a:endParaRPr lang="it-IT"/>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9A912B-D5FC-4A62-9EA9-B40995809A0D}" type="datetimeFigureOut">
              <a:rPr lang="it-IT" smtClean="0"/>
              <a:pPr/>
              <a:t>22/04/2021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2079F8-7E9A-4211-9D35-9642530820F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9A912B-D5FC-4A62-9EA9-B40995809A0D}" type="datetimeFigureOut">
              <a:rPr lang="it-IT" smtClean="0"/>
              <a:pPr/>
              <a:t>22/04/2021</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2079F8-7E9A-4211-9D35-9642530820F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28794" y="1607337"/>
            <a:ext cx="7058020" cy="1102519"/>
          </a:xfrm>
        </p:spPr>
        <p:style>
          <a:lnRef idx="2">
            <a:schemeClr val="accent6"/>
          </a:lnRef>
          <a:fillRef idx="1">
            <a:schemeClr val="lt1"/>
          </a:fillRef>
          <a:effectRef idx="0">
            <a:schemeClr val="accent6"/>
          </a:effectRef>
          <a:fontRef idx="minor">
            <a:schemeClr val="dk1"/>
          </a:fontRef>
        </p:style>
        <p:txBody>
          <a:bodyPr>
            <a:normAutofit/>
          </a:bodyPr>
          <a:lstStyle/>
          <a:p>
            <a:r>
              <a:rPr lang="it-IT" sz="5400" dirty="0" smtClean="0"/>
              <a:t>Freud</a:t>
            </a:r>
            <a:endParaRPr lang="it-IT" sz="5400" dirty="0"/>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1643042" y="857238"/>
            <a:ext cx="2438522" cy="3196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4" name="CasellaDiTesto 3"/>
          <p:cNvSpPr txBox="1"/>
          <p:nvPr/>
        </p:nvSpPr>
        <p:spPr>
          <a:xfrm>
            <a:off x="214282" y="428610"/>
            <a:ext cx="66437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NEVROSI</a:t>
            </a:r>
            <a:r>
              <a:rPr lang="it-IT" sz="3200" dirty="0" smtClean="0"/>
              <a:t> </a:t>
            </a:r>
          </a:p>
          <a:p>
            <a:r>
              <a:rPr lang="it-IT" sz="3200" dirty="0" smtClean="0"/>
              <a:t>Es.: Fobie, ossessioni, ansia, disturbi da stress post-traumatico </a:t>
            </a:r>
            <a:r>
              <a:rPr lang="it-IT" sz="3200" dirty="0" err="1" smtClean="0"/>
              <a:t>e…</a:t>
            </a:r>
            <a:r>
              <a:rPr lang="it-IT" sz="3200" dirty="0" smtClean="0"/>
              <a:t> ISTERIA</a:t>
            </a:r>
            <a:endParaRPr lang="it-IT" sz="3200" b="1" dirty="0">
              <a:solidFill>
                <a:schemeClr val="tx1"/>
              </a:solidFill>
            </a:endParaRPr>
          </a:p>
        </p:txBody>
      </p:sp>
      <p:sp>
        <p:nvSpPr>
          <p:cNvPr id="10" name="CasellaDiTesto 9"/>
          <p:cNvSpPr txBox="1"/>
          <p:nvPr/>
        </p:nvSpPr>
        <p:spPr>
          <a:xfrm>
            <a:off x="214282" y="2285998"/>
            <a:ext cx="8643998"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pPr>
            <a:r>
              <a:rPr lang="it-IT" sz="2400" dirty="0" smtClean="0"/>
              <a:t> </a:t>
            </a:r>
            <a:r>
              <a:rPr lang="it-IT" sz="3200" dirty="0" smtClean="0"/>
              <a:t>Da Ippocrate; deriva dal termine greco “</a:t>
            </a:r>
            <a:r>
              <a:rPr lang="it-IT" sz="3200" b="1" dirty="0" smtClean="0"/>
              <a:t>utero</a:t>
            </a:r>
            <a:r>
              <a:rPr lang="it-IT" sz="3200" dirty="0" smtClean="0"/>
              <a:t>”</a:t>
            </a:r>
          </a:p>
          <a:p>
            <a:pPr>
              <a:buFont typeface="Arial" pitchFamily="34" charset="0"/>
              <a:buChar char="•"/>
            </a:pPr>
            <a:r>
              <a:rPr lang="it-IT" sz="3200" dirty="0" smtClean="0">
                <a:solidFill>
                  <a:schemeClr val="tx1"/>
                </a:solidFill>
              </a:rPr>
              <a:t> Sintomi sensitivo-motori non riconducibili a danni organici; reazioni esagerate a stimoli (emotivi)</a:t>
            </a:r>
          </a:p>
          <a:p>
            <a:pPr>
              <a:buFont typeface="Arial" pitchFamily="34" charset="0"/>
              <a:buChar char="•"/>
            </a:pPr>
            <a:r>
              <a:rPr lang="it-IT" sz="3200" dirty="0" smtClean="0">
                <a:solidFill>
                  <a:schemeClr val="tx1"/>
                </a:solidFill>
              </a:rPr>
              <a:t> Nelle ultime classificazioni DSM non viene più utilizzato il termine</a:t>
            </a:r>
            <a:endParaRPr lang="it-IT" sz="3200" dirty="0">
              <a:solidFill>
                <a:schemeClr val="tx1"/>
              </a:solidFill>
            </a:endParaRPr>
          </a:p>
        </p:txBody>
      </p:sp>
      <p:pic>
        <p:nvPicPr>
          <p:cNvPr id="77826" name="Picture 2" descr="Visualizza immagine di origine"/>
          <p:cNvPicPr>
            <a:picLocks noChangeAspect="1" noChangeArrowheads="1"/>
          </p:cNvPicPr>
          <p:nvPr/>
        </p:nvPicPr>
        <p:blipFill>
          <a:blip r:embed="rId3" cstate="print"/>
          <a:srcRect/>
          <a:stretch>
            <a:fillRect/>
          </a:stretch>
        </p:blipFill>
        <p:spPr bwMode="auto">
          <a:xfrm>
            <a:off x="7000892" y="428610"/>
            <a:ext cx="1928785" cy="12827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IPNOSI</a:t>
            </a:r>
            <a:endParaRPr lang="it-IT" dirty="0"/>
          </a:p>
        </p:txBody>
      </p:sp>
      <p:sp>
        <p:nvSpPr>
          <p:cNvPr id="4" name="CasellaDiTesto 3"/>
          <p:cNvSpPr txBox="1"/>
          <p:nvPr/>
        </p:nvSpPr>
        <p:spPr>
          <a:xfrm>
            <a:off x="642910" y="1285866"/>
            <a:ext cx="8001056"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3200" dirty="0" smtClean="0"/>
              <a:t>Non pensate al mago sul </a:t>
            </a:r>
            <a:r>
              <a:rPr lang="it-IT" sz="3200" dirty="0" err="1" smtClean="0"/>
              <a:t>palcoscenico…</a:t>
            </a:r>
            <a:endParaRPr lang="it-IT" sz="3200" dirty="0" smtClean="0"/>
          </a:p>
          <a:p>
            <a:endParaRPr lang="it-IT" sz="3200" b="1" dirty="0" smtClean="0">
              <a:solidFill>
                <a:schemeClr val="tx1"/>
              </a:solidFill>
            </a:endParaRPr>
          </a:p>
          <a:p>
            <a:r>
              <a:rPr lang="it-IT" sz="3200" b="1" u="sng" dirty="0" smtClean="0">
                <a:solidFill>
                  <a:schemeClr val="tx1"/>
                </a:solidFill>
                <a:effectLst>
                  <a:outerShdw blurRad="38100" dist="38100" dir="2700000" algn="tl">
                    <a:srgbClr val="000000">
                      <a:alpha val="43137"/>
                    </a:srgbClr>
                  </a:outerShdw>
                </a:effectLst>
              </a:rPr>
              <a:t>IPNOSI TERAPEUTICA</a:t>
            </a:r>
          </a:p>
          <a:p>
            <a:r>
              <a:rPr lang="it-IT" sz="3200" dirty="0" smtClean="0">
                <a:solidFill>
                  <a:schemeClr val="tx1"/>
                </a:solidFill>
              </a:rPr>
              <a:t>- rilassamento, isolamento dalla realtà, senso di distanza dal corpo, trance (stato tra sonno e veglia) indotta</a:t>
            </a:r>
            <a:endParaRPr lang="it-IT" sz="3200" dirty="0">
              <a:solidFill>
                <a:schemeClr val="tx1"/>
              </a:solidFill>
            </a:endParaRPr>
          </a:p>
        </p:txBody>
      </p:sp>
      <p:sp>
        <p:nvSpPr>
          <p:cNvPr id="7" name="CasellaDiTesto 6"/>
          <p:cNvSpPr txBox="1"/>
          <p:nvPr/>
        </p:nvSpPr>
        <p:spPr>
          <a:xfrm>
            <a:off x="4429124" y="4572014"/>
            <a:ext cx="4429156" cy="369332"/>
          </a:xfrm>
          <a:prstGeom prst="rect">
            <a:avLst/>
          </a:prstGeom>
          <a:noFill/>
        </p:spPr>
        <p:txBody>
          <a:bodyPr wrap="square" rtlCol="0">
            <a:spAutoFit/>
          </a:bodyPr>
          <a:lstStyle/>
          <a:p>
            <a:r>
              <a:rPr lang="it-IT" dirty="0" smtClean="0"/>
              <a:t>Possibile se non si oppone </a:t>
            </a:r>
            <a:r>
              <a:rPr lang="it-IT" dirty="0" err="1" smtClean="0"/>
              <a:t>resistenza…</a:t>
            </a:r>
            <a:endParaRPr lang="it-IT" dirty="0"/>
          </a:p>
        </p:txBody>
      </p:sp>
      <p:pic>
        <p:nvPicPr>
          <p:cNvPr id="76802" name="Picture 2" descr="Visualizza immagine di origine"/>
          <p:cNvPicPr>
            <a:picLocks noChangeAspect="1" noChangeArrowheads="1"/>
          </p:cNvPicPr>
          <p:nvPr/>
        </p:nvPicPr>
        <p:blipFill>
          <a:blip r:embed="rId3" cstate="print"/>
          <a:srcRect l="16394" t="8197" r="22130" b="5737"/>
          <a:stretch>
            <a:fillRect/>
          </a:stretch>
        </p:blipFill>
        <p:spPr bwMode="auto">
          <a:xfrm>
            <a:off x="7643834" y="428610"/>
            <a:ext cx="1275679" cy="17859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Studi sull’isteria</a:t>
            </a:r>
            <a:endParaRPr lang="it-IT" dirty="0"/>
          </a:p>
        </p:txBody>
      </p:sp>
      <p:sp>
        <p:nvSpPr>
          <p:cNvPr id="4" name="CasellaDiTesto 3"/>
          <p:cNvSpPr txBox="1"/>
          <p:nvPr/>
        </p:nvSpPr>
        <p:spPr>
          <a:xfrm>
            <a:off x="642910" y="1571618"/>
            <a:ext cx="800105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3200" dirty="0" smtClean="0"/>
              <a:t>Grazie all’ipnosi</a:t>
            </a:r>
          </a:p>
          <a:p>
            <a:r>
              <a:rPr lang="it-IT" sz="3200" dirty="0" smtClean="0"/>
              <a:t>- </a:t>
            </a:r>
            <a:r>
              <a:rPr lang="it-IT" sz="3200" b="1" dirty="0" smtClean="0"/>
              <a:t>RIEMERGE ALLA COSCIENZA</a:t>
            </a:r>
            <a:r>
              <a:rPr lang="it-IT" sz="3200" dirty="0" smtClean="0"/>
              <a:t> un </a:t>
            </a:r>
            <a:r>
              <a:rPr lang="it-IT" sz="3200" dirty="0"/>
              <a:t>ricordo doloroso </a:t>
            </a:r>
          </a:p>
          <a:p>
            <a:r>
              <a:rPr lang="it-IT" sz="3200" dirty="0" smtClean="0"/>
              <a:t>- contemporaneamente </a:t>
            </a:r>
            <a:r>
              <a:rPr lang="it-IT" sz="3200" b="1" dirty="0" smtClean="0"/>
              <a:t>SPARISCE</a:t>
            </a:r>
            <a:r>
              <a:rPr lang="it-IT" sz="3200" dirty="0" smtClean="0"/>
              <a:t> ANCHE IL </a:t>
            </a:r>
            <a:r>
              <a:rPr lang="it-IT" sz="3200" b="1" dirty="0" smtClean="0"/>
              <a:t>SINTOMO FISICO</a:t>
            </a:r>
            <a:r>
              <a:rPr lang="it-IT" sz="3200" dirty="0" smtClean="0"/>
              <a:t> CHE LO ACCOMPAGNA</a:t>
            </a:r>
            <a:endParaRPr lang="it-IT" sz="3200" dirty="0">
              <a:solidFill>
                <a:schemeClr val="tx1"/>
              </a:solidFill>
            </a:endParaRPr>
          </a:p>
        </p:txBody>
      </p:sp>
      <p:pic>
        <p:nvPicPr>
          <p:cNvPr id="49154" name="Picture 2" descr="Visualizza immagine di origine"/>
          <p:cNvPicPr>
            <a:picLocks noChangeAspect="1" noChangeArrowheads="1"/>
          </p:cNvPicPr>
          <p:nvPr/>
        </p:nvPicPr>
        <p:blipFill>
          <a:blip r:embed="rId3" cstate="print"/>
          <a:srcRect/>
          <a:stretch>
            <a:fillRect/>
          </a:stretch>
        </p:blipFill>
        <p:spPr bwMode="auto">
          <a:xfrm>
            <a:off x="7572396" y="571486"/>
            <a:ext cx="961883" cy="1527171"/>
          </a:xfrm>
          <a:prstGeom prst="rect">
            <a:avLst/>
          </a:prstGeom>
          <a:noFill/>
        </p:spPr>
      </p:pic>
      <p:sp>
        <p:nvSpPr>
          <p:cNvPr id="7" name="CasellaDiTesto 6"/>
          <p:cNvSpPr txBox="1"/>
          <p:nvPr/>
        </p:nvSpPr>
        <p:spPr>
          <a:xfrm>
            <a:off x="1571604" y="4286262"/>
            <a:ext cx="607223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b="1" dirty="0" smtClean="0">
                <a:solidFill>
                  <a:srgbClr val="FF0000"/>
                </a:solidFill>
              </a:rPr>
              <a:t>METODO CATARTICO</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pPr algn="r"/>
            <a:r>
              <a:rPr lang="it-IT" dirty="0" smtClean="0"/>
              <a:t>Caso di Anna O.</a:t>
            </a:r>
            <a:endParaRPr lang="it-IT" dirty="0"/>
          </a:p>
        </p:txBody>
      </p:sp>
      <p:sp>
        <p:nvSpPr>
          <p:cNvPr id="5" name="CasellaDiTesto 4"/>
          <p:cNvSpPr txBox="1"/>
          <p:nvPr/>
        </p:nvSpPr>
        <p:spPr>
          <a:xfrm>
            <a:off x="285720" y="1000114"/>
            <a:ext cx="3857652"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Arial" pitchFamily="34" charset="0"/>
              <a:buChar char="•"/>
            </a:pPr>
            <a:r>
              <a:rPr lang="it-IT" sz="2800" dirty="0" smtClean="0"/>
              <a:t> Caso all’interno degli “Studi sull’isteria”</a:t>
            </a:r>
          </a:p>
          <a:p>
            <a:pPr algn="just">
              <a:buFont typeface="Arial" pitchFamily="34" charset="0"/>
              <a:buChar char="•"/>
            </a:pPr>
            <a:endParaRPr lang="it-IT" sz="2800" dirty="0" smtClean="0"/>
          </a:p>
          <a:p>
            <a:pPr algn="just">
              <a:buFont typeface="Arial" pitchFamily="34" charset="0"/>
              <a:buChar char="•"/>
            </a:pPr>
            <a:r>
              <a:rPr lang="it-IT" sz="2800" dirty="0" smtClean="0"/>
              <a:t> E’ il caso che porta alla “scoperta” dell’inconscio e che porta alla nascita della psicoanalisi</a:t>
            </a:r>
            <a:endParaRPr lang="it-IT" sz="2800" dirty="0">
              <a:solidFill>
                <a:srgbClr val="FF0000"/>
              </a:solidFill>
            </a:endParaRPr>
          </a:p>
        </p:txBody>
      </p:sp>
      <p:pic>
        <p:nvPicPr>
          <p:cNvPr id="50178" name="Picture 2" descr="Visualizza immagine di origine"/>
          <p:cNvPicPr>
            <a:picLocks noChangeAspect="1" noChangeArrowheads="1"/>
          </p:cNvPicPr>
          <p:nvPr/>
        </p:nvPicPr>
        <p:blipFill>
          <a:blip r:embed="rId3" cstate="print"/>
          <a:srcRect/>
          <a:stretch>
            <a:fillRect/>
          </a:stretch>
        </p:blipFill>
        <p:spPr bwMode="auto">
          <a:xfrm>
            <a:off x="4273550" y="1643056"/>
            <a:ext cx="4870450" cy="26924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72066" y="214296"/>
            <a:ext cx="3843310" cy="1102519"/>
          </a:xfrm>
        </p:spPr>
        <p:txBody>
          <a:bodyPr/>
          <a:lstStyle/>
          <a:p>
            <a:pPr algn="r"/>
            <a:r>
              <a:rPr lang="it-IT" dirty="0" smtClean="0"/>
              <a:t>Caso di Anna O.</a:t>
            </a:r>
            <a:endParaRPr lang="it-IT" dirty="0"/>
          </a:p>
        </p:txBody>
      </p:sp>
      <p:pic>
        <p:nvPicPr>
          <p:cNvPr id="50178" name="Picture 2" descr="Visualizza immagine di origine"/>
          <p:cNvPicPr>
            <a:picLocks noChangeAspect="1" noChangeArrowheads="1"/>
          </p:cNvPicPr>
          <p:nvPr/>
        </p:nvPicPr>
        <p:blipFill>
          <a:blip r:embed="rId3" cstate="print"/>
          <a:srcRect/>
          <a:stretch>
            <a:fillRect/>
          </a:stretch>
        </p:blipFill>
        <p:spPr bwMode="auto">
          <a:xfrm>
            <a:off x="3571868" y="1714494"/>
            <a:ext cx="4870450" cy="2692401"/>
          </a:xfrm>
          <a:prstGeom prst="rect">
            <a:avLst/>
          </a:prstGeom>
          <a:ln>
            <a:noFill/>
          </a:ln>
          <a:effectLst>
            <a:softEdge rad="112500"/>
          </a:effectLst>
        </p:spPr>
      </p:pic>
      <p:sp>
        <p:nvSpPr>
          <p:cNvPr id="5" name="CasellaDiTesto 4"/>
          <p:cNvSpPr txBox="1"/>
          <p:nvPr/>
        </p:nvSpPr>
        <p:spPr>
          <a:xfrm>
            <a:off x="428596" y="428610"/>
            <a:ext cx="4714908"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a:t>Anna O. era una ragazza ventunenne di notevole intelligenza e cultura che nel corso di una malattia durata due anni aveva presentato una serie di disturbi fisici e mentali; soffriva di una grave paralisi ad entrambi gli arti di destra, di disturbi alla mobilità oculare, con un notevole danno visivo, di turbe all’udito, di difficoltà nella postura del corpo, di nausea ogni volta che cercava di alimentarsi, e di una grave </a:t>
            </a:r>
            <a:r>
              <a:rPr lang="it-IT" sz="2400" dirty="0" smtClean="0"/>
              <a:t>idrofobia.</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Caso di Anna O.</a:t>
            </a:r>
            <a:endParaRPr lang="it-IT" dirty="0"/>
          </a:p>
        </p:txBody>
      </p:sp>
      <p:sp>
        <p:nvSpPr>
          <p:cNvPr id="4" name="CasellaDiTesto 3"/>
          <p:cNvSpPr txBox="1"/>
          <p:nvPr/>
        </p:nvSpPr>
        <p:spPr>
          <a:xfrm>
            <a:off x="642910" y="1357304"/>
            <a:ext cx="800105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a:t>Sotto ipnosi, Anna parlava del </a:t>
            </a:r>
            <a:r>
              <a:rPr lang="it-IT" sz="3200" b="1" dirty="0"/>
              <a:t>doloroso</a:t>
            </a:r>
            <a:r>
              <a:rPr lang="it-IT" sz="3200" dirty="0"/>
              <a:t> periodo della sua </a:t>
            </a:r>
            <a:r>
              <a:rPr lang="it-IT" sz="3200" dirty="0" smtClean="0"/>
              <a:t>infanzia </a:t>
            </a:r>
            <a:r>
              <a:rPr lang="it-IT" sz="3200" dirty="0"/>
              <a:t>in cui aveva dovuto </a:t>
            </a:r>
            <a:r>
              <a:rPr lang="it-IT" sz="3200" b="1" dirty="0"/>
              <a:t>assistere il padre </a:t>
            </a:r>
            <a:r>
              <a:rPr lang="it-IT" sz="3200" dirty="0"/>
              <a:t>gravemente malato, ricordando quei sentimenti, rimasti repressi, di </a:t>
            </a:r>
            <a:r>
              <a:rPr lang="it-IT" sz="3200" b="1" dirty="0"/>
              <a:t>rabbia, disgusto e paura</a:t>
            </a:r>
            <a:r>
              <a:rPr lang="it-IT" sz="3200" dirty="0"/>
              <a:t>. </a:t>
            </a:r>
            <a:endParaRPr lang="it-IT" sz="3200" dirty="0">
              <a:solidFill>
                <a:schemeClr val="tx1"/>
              </a:solidFill>
            </a:endParaRPr>
          </a:p>
        </p:txBody>
      </p:sp>
      <p:sp>
        <p:nvSpPr>
          <p:cNvPr id="9" name="CasellaDiTesto 8"/>
          <p:cNvSpPr txBox="1"/>
          <p:nvPr/>
        </p:nvSpPr>
        <p:spPr>
          <a:xfrm rot="20956534">
            <a:off x="5946697" y="3840369"/>
            <a:ext cx="292895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400" dirty="0" smtClean="0"/>
              <a:t>“Spazzare il </a:t>
            </a:r>
            <a:r>
              <a:rPr lang="it-IT" sz="2400" dirty="0" err="1" smtClean="0"/>
              <a:t>camino…</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Caso di Anna O.</a:t>
            </a:r>
            <a:endParaRPr lang="it-IT" dirty="0"/>
          </a:p>
        </p:txBody>
      </p:sp>
      <p:sp>
        <p:nvSpPr>
          <p:cNvPr id="7" name="CasellaDiTesto 6"/>
          <p:cNvSpPr txBox="1"/>
          <p:nvPr/>
        </p:nvSpPr>
        <p:spPr>
          <a:xfrm>
            <a:off x="642910" y="1357304"/>
            <a:ext cx="8001056"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Raccontando </a:t>
            </a:r>
            <a:r>
              <a:rPr lang="it-IT" sz="3200" dirty="0"/>
              <a:t>l’episodio doloroso connesso all’insorgere di uno dei sintomi prima citati, Anna riusciva a vivere intensamente le emozioni provocate dal </a:t>
            </a:r>
            <a:r>
              <a:rPr lang="it-IT" sz="3200" dirty="0" smtClean="0"/>
              <a:t>ricordo</a:t>
            </a:r>
            <a:r>
              <a:rPr lang="it-IT" sz="3200" dirty="0"/>
              <a:t>, e </a:t>
            </a:r>
            <a:r>
              <a:rPr lang="it-IT" sz="3200" b="1" dirty="0" smtClean="0"/>
              <a:t>AL TERMINE </a:t>
            </a:r>
            <a:r>
              <a:rPr lang="it-IT" sz="3200" b="1" dirty="0" err="1" smtClean="0"/>
              <a:t>DI</a:t>
            </a:r>
            <a:r>
              <a:rPr lang="it-IT" sz="3200" b="1" dirty="0" smtClean="0"/>
              <a:t> TALE RIEVOCAZIONE IL DISTURBO SCOMPARIVA</a:t>
            </a:r>
            <a:endParaRPr lang="it-IT" sz="3200" dirty="0">
              <a:solidFill>
                <a:schemeClr val="tx1"/>
              </a:solidFill>
            </a:endParaRPr>
          </a:p>
        </p:txBody>
      </p:sp>
      <p:sp>
        <p:nvSpPr>
          <p:cNvPr id="8" name="Rettangolo 7"/>
          <p:cNvSpPr/>
          <p:nvPr/>
        </p:nvSpPr>
        <p:spPr>
          <a:xfrm>
            <a:off x="6215074" y="214296"/>
            <a:ext cx="2726452" cy="369332"/>
          </a:xfrm>
          <a:prstGeom prst="rect">
            <a:avLst/>
          </a:prstGeom>
        </p:spPr>
        <p:txBody>
          <a:bodyPr wrap="none">
            <a:spAutoFit/>
          </a:bodyPr>
          <a:lstStyle/>
          <a:p>
            <a:r>
              <a:rPr lang="it-IT" i="1" dirty="0"/>
              <a:t>"l’isterico soffre di ricordi</a:t>
            </a:r>
            <a:r>
              <a:rPr lang="it-IT" i="1" dirty="0" smtClean="0"/>
              <a:t>"</a:t>
            </a:r>
            <a:r>
              <a:rPr lang="it-IT" dirty="0" smtClean="0"/>
              <a:t>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Inconscio e psicoanalisi</a:t>
            </a:r>
            <a:endParaRPr lang="it-IT" dirty="0"/>
          </a:p>
        </p:txBody>
      </p:sp>
      <p:sp>
        <p:nvSpPr>
          <p:cNvPr id="4" name="CasellaDiTesto 3"/>
          <p:cNvSpPr txBox="1"/>
          <p:nvPr/>
        </p:nvSpPr>
        <p:spPr>
          <a:xfrm>
            <a:off x="642910" y="1500180"/>
            <a:ext cx="8001056"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dirty="0" smtClean="0"/>
              <a:t>Le </a:t>
            </a:r>
            <a:r>
              <a:rPr lang="it-IT" sz="3200" b="1" dirty="0"/>
              <a:t>cause</a:t>
            </a:r>
            <a:r>
              <a:rPr lang="it-IT" sz="3200" dirty="0"/>
              <a:t> delle psiconevrosi </a:t>
            </a:r>
            <a:r>
              <a:rPr lang="it-IT" sz="3200" dirty="0" smtClean="0"/>
              <a:t>vanno </a:t>
            </a:r>
            <a:r>
              <a:rPr lang="it-IT" sz="3200" dirty="0"/>
              <a:t>cercate nel </a:t>
            </a:r>
            <a:r>
              <a:rPr lang="it-IT" sz="3200" b="1" dirty="0" smtClean="0"/>
              <a:t>CONFLITTO TRA FORZE PSICHICHE</a:t>
            </a:r>
            <a:r>
              <a:rPr lang="it-IT" sz="3200" dirty="0" smtClean="0"/>
              <a:t> </a:t>
            </a:r>
            <a:r>
              <a:rPr lang="it-IT" sz="3200" b="1" dirty="0" smtClean="0">
                <a:solidFill>
                  <a:srgbClr val="FF0000"/>
                </a:solidFill>
              </a:rPr>
              <a:t>INCONSCE</a:t>
            </a:r>
            <a:r>
              <a:rPr lang="it-IT" sz="3200" dirty="0" smtClean="0"/>
              <a:t> </a:t>
            </a:r>
            <a:endParaRPr lang="it-IT" sz="3200" dirty="0"/>
          </a:p>
        </p:txBody>
      </p:sp>
      <p:sp>
        <p:nvSpPr>
          <p:cNvPr id="7" name="CasellaDiTesto 6"/>
          <p:cNvSpPr txBox="1"/>
          <p:nvPr/>
        </p:nvSpPr>
        <p:spPr>
          <a:xfrm>
            <a:off x="357158" y="2928940"/>
            <a:ext cx="6858048" cy="1815882"/>
          </a:xfrm>
          <a:prstGeom prst="rect">
            <a:avLst/>
          </a:prstGeom>
          <a:ln>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Perlopiù si riteneva che l’uomo fosse completamente </a:t>
            </a:r>
            <a:r>
              <a:rPr lang="it-IT" sz="2800" b="1" dirty="0" smtClean="0"/>
              <a:t>cosciente</a:t>
            </a:r>
            <a:r>
              <a:rPr lang="it-IT" sz="2800" dirty="0" smtClean="0"/>
              <a:t> (e si identificasse con la </a:t>
            </a:r>
            <a:r>
              <a:rPr lang="it-IT" sz="2800" b="1" dirty="0" smtClean="0"/>
              <a:t>razionalità</a:t>
            </a:r>
            <a:r>
              <a:rPr lang="it-IT" sz="2800" dirty="0" smtClean="0"/>
              <a:t>).</a:t>
            </a:r>
          </a:p>
          <a:p>
            <a:pPr algn="ctr"/>
            <a:r>
              <a:rPr lang="it-IT" sz="2800" dirty="0" smtClean="0">
                <a:solidFill>
                  <a:schemeClr val="tx1"/>
                </a:solidFill>
              </a:rPr>
              <a:t>Casi di </a:t>
            </a:r>
            <a:r>
              <a:rPr lang="it-IT" sz="2800" b="1" dirty="0" smtClean="0">
                <a:solidFill>
                  <a:schemeClr val="tx1"/>
                </a:solidFill>
              </a:rPr>
              <a:t>Schopenhauer</a:t>
            </a:r>
            <a:r>
              <a:rPr lang="it-IT" sz="2800" dirty="0" smtClean="0">
                <a:solidFill>
                  <a:schemeClr val="tx1"/>
                </a:solidFill>
              </a:rPr>
              <a:t> e </a:t>
            </a:r>
            <a:r>
              <a:rPr lang="it-IT" sz="2800" b="1" dirty="0" smtClean="0">
                <a:solidFill>
                  <a:schemeClr val="tx1"/>
                </a:solidFill>
              </a:rPr>
              <a:t>Nietzsche</a:t>
            </a:r>
            <a:endParaRPr lang="it-IT" sz="28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Inconscio </a:t>
            </a:r>
            <a:r>
              <a:rPr lang="it-IT" smtClean="0"/>
              <a:t>e psicoanalisi</a:t>
            </a:r>
            <a:endParaRPr lang="it-IT" dirty="0"/>
          </a:p>
        </p:txBody>
      </p:sp>
      <p:sp>
        <p:nvSpPr>
          <p:cNvPr id="52226" name="Text Box 2"/>
          <p:cNvSpPr txBox="1">
            <a:spLocks noChangeArrowheads="1"/>
          </p:cNvSpPr>
          <p:nvPr/>
        </p:nvSpPr>
        <p:spPr bwMode="auto">
          <a:xfrm>
            <a:off x="785786" y="2143122"/>
            <a:ext cx="2457456" cy="428628"/>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Psiche</a:t>
            </a: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 (mente)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0" name="Text Box 6"/>
          <p:cNvSpPr txBox="1">
            <a:spLocks noChangeArrowheads="1"/>
          </p:cNvSpPr>
          <p:nvPr/>
        </p:nvSpPr>
        <p:spPr bwMode="auto">
          <a:xfrm>
            <a:off x="5000628" y="1428742"/>
            <a:ext cx="3500462" cy="1285884"/>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r"/>
                <a:tab pos="3060700" algn="ctr"/>
                <a:tab pos="6119813" algn="r"/>
              </a:tabLst>
            </a:pPr>
            <a:r>
              <a:rPr kumimoji="0" lang="it-IT"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Parte </a:t>
            </a:r>
            <a:r>
              <a:rPr kumimoji="0" lang="it-IT" b="1"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cosciente</a:t>
            </a:r>
            <a:r>
              <a:rPr kumimoji="0" lang="it-IT"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 della psiche, la parte di noi che conosciamo, di cui abbiamo consapevolezza (è solo la “</a:t>
            </a:r>
            <a:r>
              <a:rPr kumimoji="0" lang="it-IT" b="1"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punta dell’iceberg</a:t>
            </a:r>
            <a:r>
              <a:rPr kumimoji="0" lang="it-IT"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
        <p:nvSpPr>
          <p:cNvPr id="52228" name="AutoShape 4"/>
          <p:cNvSpPr>
            <a:spLocks noChangeArrowheads="1"/>
          </p:cNvSpPr>
          <p:nvPr/>
        </p:nvSpPr>
        <p:spPr bwMode="auto">
          <a:xfrm>
            <a:off x="3500430" y="2428874"/>
            <a:ext cx="1714500" cy="17145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2227" name="Line 3"/>
          <p:cNvSpPr>
            <a:spLocks noChangeShapeType="1"/>
          </p:cNvSpPr>
          <p:nvPr/>
        </p:nvSpPr>
        <p:spPr bwMode="auto">
          <a:xfrm flipV="1">
            <a:off x="3500430" y="2786064"/>
            <a:ext cx="1371600" cy="0"/>
          </a:xfrm>
          <a:prstGeom prst="line">
            <a:avLst/>
          </a:prstGeom>
          <a:noFill/>
          <a:ln w="317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it-IT"/>
          </a:p>
        </p:txBody>
      </p:sp>
      <p:sp>
        <p:nvSpPr>
          <p:cNvPr id="52229" name="Line 5"/>
          <p:cNvSpPr>
            <a:spLocks noChangeShapeType="1"/>
          </p:cNvSpPr>
          <p:nvPr/>
        </p:nvSpPr>
        <p:spPr bwMode="auto">
          <a:xfrm flipV="1">
            <a:off x="3286116" y="3571882"/>
            <a:ext cx="91440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t-IT"/>
          </a:p>
        </p:txBody>
      </p:sp>
      <p:sp>
        <p:nvSpPr>
          <p:cNvPr id="52225" name="Text Box 1"/>
          <p:cNvSpPr txBox="1">
            <a:spLocks noChangeArrowheads="1"/>
          </p:cNvSpPr>
          <p:nvPr/>
        </p:nvSpPr>
        <p:spPr bwMode="auto">
          <a:xfrm>
            <a:off x="1357290" y="3571882"/>
            <a:ext cx="1928826" cy="35719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INCONSCIO</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2233"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235"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Line 5"/>
          <p:cNvSpPr>
            <a:spLocks noChangeShapeType="1"/>
          </p:cNvSpPr>
          <p:nvPr/>
        </p:nvSpPr>
        <p:spPr bwMode="auto">
          <a:xfrm flipH="1">
            <a:off x="4357686" y="1928808"/>
            <a:ext cx="642942" cy="7143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4" name="CasellaDiTesto 3"/>
          <p:cNvSpPr txBox="1"/>
          <p:nvPr/>
        </p:nvSpPr>
        <p:spPr>
          <a:xfrm>
            <a:off x="214282" y="785800"/>
            <a:ext cx="842968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it-IT" sz="3200" i="1" dirty="0" smtClean="0"/>
              <a:t>Per Freud:</a:t>
            </a:r>
          </a:p>
          <a:p>
            <a:pPr algn="just">
              <a:buFontTx/>
              <a:buChar char="-"/>
            </a:pPr>
            <a:r>
              <a:rPr lang="it-IT" sz="3200" dirty="0" smtClean="0">
                <a:solidFill>
                  <a:schemeClr val="tx1"/>
                </a:solidFill>
              </a:rPr>
              <a:t> Non siamo totalmente razionali</a:t>
            </a:r>
          </a:p>
          <a:p>
            <a:pPr algn="just">
              <a:buFontTx/>
              <a:buChar char="-"/>
            </a:pPr>
            <a:r>
              <a:rPr lang="it-IT" sz="3200" dirty="0" smtClean="0">
                <a:solidFill>
                  <a:schemeClr val="tx1"/>
                </a:solidFill>
              </a:rPr>
              <a:t> NON SIAMO NEPPURE PADRONI </a:t>
            </a:r>
            <a:r>
              <a:rPr lang="it-IT" sz="3200" dirty="0" err="1" smtClean="0">
                <a:solidFill>
                  <a:schemeClr val="tx1"/>
                </a:solidFill>
              </a:rPr>
              <a:t>DI</a:t>
            </a:r>
            <a:r>
              <a:rPr lang="it-IT" sz="3200" dirty="0" smtClean="0">
                <a:solidFill>
                  <a:schemeClr val="tx1"/>
                </a:solidFill>
              </a:rPr>
              <a:t> NOI STESSI!</a:t>
            </a:r>
            <a:endParaRPr lang="it-IT" sz="3200" dirty="0">
              <a:solidFill>
                <a:schemeClr val="tx1"/>
              </a:solidFill>
            </a:endParaRPr>
          </a:p>
        </p:txBody>
      </p:sp>
      <p:pic>
        <p:nvPicPr>
          <p:cNvPr id="55298" name="Picture 2" descr="Visualizza immagine di origine"/>
          <p:cNvPicPr>
            <a:picLocks noChangeAspect="1" noChangeArrowheads="1"/>
          </p:cNvPicPr>
          <p:nvPr/>
        </p:nvPicPr>
        <p:blipFill>
          <a:blip r:embed="rId3" cstate="print"/>
          <a:srcRect/>
          <a:stretch>
            <a:fillRect/>
          </a:stretch>
        </p:blipFill>
        <p:spPr bwMode="auto">
          <a:xfrm>
            <a:off x="1714480" y="3071816"/>
            <a:ext cx="1738511" cy="1500198"/>
          </a:xfrm>
          <a:prstGeom prst="rect">
            <a:avLst/>
          </a:prstGeom>
          <a:ln w="228600" cap="sq" cmpd="thickThin">
            <a:solidFill>
              <a:srgbClr val="000000"/>
            </a:solidFill>
            <a:prstDash val="solid"/>
            <a:miter lim="800000"/>
          </a:ln>
          <a:effectLst>
            <a:innerShdw blurRad="76200">
              <a:srgbClr val="000000"/>
            </a:innerShdw>
          </a:effectLst>
        </p:spPr>
      </p:pic>
      <p:pic>
        <p:nvPicPr>
          <p:cNvPr id="55300" name="Picture 4" descr="Visualizza immagine di origine"/>
          <p:cNvPicPr>
            <a:picLocks noChangeAspect="1" noChangeArrowheads="1"/>
          </p:cNvPicPr>
          <p:nvPr/>
        </p:nvPicPr>
        <p:blipFill>
          <a:blip r:embed="rId4" cstate="print"/>
          <a:srcRect/>
          <a:stretch>
            <a:fillRect/>
          </a:stretch>
        </p:blipFill>
        <p:spPr bwMode="auto">
          <a:xfrm>
            <a:off x="4143372" y="2928940"/>
            <a:ext cx="1357322" cy="1696449"/>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2" descr="Visualizza immagine di origine"/>
          <p:cNvPicPr>
            <a:picLocks noChangeAspect="1" noChangeArrowheads="1"/>
          </p:cNvPicPr>
          <p:nvPr/>
        </p:nvPicPr>
        <p:blipFill>
          <a:blip r:embed="rId5" cstate="print"/>
          <a:srcRect l="63071"/>
          <a:stretch>
            <a:fillRect/>
          </a:stretch>
        </p:blipFill>
        <p:spPr bwMode="auto">
          <a:xfrm>
            <a:off x="6215074" y="2928940"/>
            <a:ext cx="1130494" cy="169226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15304" cy="642941"/>
          </a:xfrm>
        </p:spPr>
        <p:txBody>
          <a:bodyPr>
            <a:normAutofit fontScale="90000"/>
          </a:bodyPr>
          <a:lstStyle/>
          <a:p>
            <a:r>
              <a:rPr lang="it-IT" dirty="0" smtClean="0"/>
              <a:t>Vita</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4000496" y="1357304"/>
            <a:ext cx="4572032"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1200"/>
              </a:spcBef>
            </a:pPr>
            <a:r>
              <a:rPr lang="it-IT" sz="2400" dirty="0" smtClean="0"/>
              <a:t>Nasce a Friburgo (Moravia) nel 1856 da FAMIGLIA </a:t>
            </a:r>
            <a:r>
              <a:rPr lang="it-IT" sz="2400" b="1" dirty="0" smtClean="0">
                <a:solidFill>
                  <a:srgbClr val="FF0000"/>
                </a:solidFill>
              </a:rPr>
              <a:t>EBREA</a:t>
            </a:r>
          </a:p>
          <a:p>
            <a:pPr algn="just">
              <a:spcBef>
                <a:spcPts val="1200"/>
              </a:spcBef>
            </a:pPr>
            <a:endParaRPr lang="it-IT" sz="2400" b="1" dirty="0" smtClean="0">
              <a:solidFill>
                <a:srgbClr val="FF0000"/>
              </a:solidFill>
            </a:endParaRPr>
          </a:p>
          <a:p>
            <a:pPr algn="just">
              <a:spcBef>
                <a:spcPts val="1200"/>
              </a:spcBef>
            </a:pPr>
            <a:r>
              <a:rPr lang="it-IT" sz="2400" dirty="0"/>
              <a:t>A</a:t>
            </a:r>
            <a:r>
              <a:rPr lang="it-IT" sz="2400" dirty="0" smtClean="0"/>
              <a:t>ll’età di 4 anni la sua famiglia si trasferisce a </a:t>
            </a:r>
            <a:r>
              <a:rPr lang="it-IT" sz="2400" b="1" dirty="0" smtClean="0">
                <a:solidFill>
                  <a:srgbClr val="FF0000"/>
                </a:solidFill>
              </a:rPr>
              <a:t>VIENNA</a:t>
            </a:r>
            <a:r>
              <a:rPr lang="it-IT" sz="2400" dirty="0" smtClean="0"/>
              <a:t> </a:t>
            </a:r>
          </a:p>
        </p:txBody>
      </p:sp>
      <p:pic>
        <p:nvPicPr>
          <p:cNvPr id="60418" name="Picture 2" descr="Visualizza immagine di origine"/>
          <p:cNvPicPr>
            <a:picLocks noChangeAspect="1" noChangeArrowheads="1"/>
          </p:cNvPicPr>
          <p:nvPr/>
        </p:nvPicPr>
        <p:blipFill>
          <a:blip r:embed="rId3" cstate="print"/>
          <a:srcRect/>
          <a:stretch>
            <a:fillRect/>
          </a:stretch>
        </p:blipFill>
        <p:spPr bwMode="auto">
          <a:xfrm>
            <a:off x="285720" y="520810"/>
            <a:ext cx="3000396" cy="4355262"/>
          </a:xfrm>
          <a:prstGeom prst="rect">
            <a:avLst/>
          </a:prstGeom>
          <a:noFill/>
        </p:spPr>
      </p:pic>
      <p:sp>
        <p:nvSpPr>
          <p:cNvPr id="6" name="CasellaDiTesto 5"/>
          <p:cNvSpPr txBox="1"/>
          <p:nvPr/>
        </p:nvSpPr>
        <p:spPr>
          <a:xfrm>
            <a:off x="642910" y="4357700"/>
            <a:ext cx="2357454"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1600" dirty="0" smtClean="0"/>
              <a:t>Il piccolo Freud col padre</a:t>
            </a:r>
            <a:endParaRPr lang="it-IT"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7"/>
            <a:ext cx="7715304" cy="500066"/>
          </a:xfrm>
        </p:spPr>
        <p:txBody>
          <a:bodyPr>
            <a:normAutofit fontScale="90000"/>
          </a:bodyPr>
          <a:lstStyle/>
          <a:p>
            <a:r>
              <a:rPr lang="it-IT" dirty="0" smtClean="0"/>
              <a:t>Un’altra </a:t>
            </a:r>
            <a:r>
              <a:rPr lang="it-IT" dirty="0" err="1" smtClean="0"/>
              <a:t>mortificazione…</a:t>
            </a:r>
            <a:endParaRPr lang="it-IT" dirty="0"/>
          </a:p>
        </p:txBody>
      </p:sp>
      <p:sp>
        <p:nvSpPr>
          <p:cNvPr id="4" name="CasellaDiTesto 3"/>
          <p:cNvSpPr txBox="1"/>
          <p:nvPr/>
        </p:nvSpPr>
        <p:spPr>
          <a:xfrm>
            <a:off x="214282" y="785800"/>
            <a:ext cx="7286676"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000" dirty="0"/>
              <a:t>“Nel corso dei tempi l’umanità ha dovuto sopportare due grandi mortificazioni che la scienza ha recato al suo ingenuo amore di sé. La prima, quando apprese che la nostra terra non è al centro dell’universo [Copernico]. La seconda mortificazione si è verificata poi, quando la ricerca biologica annientò la pretesa posizione di privilegio dell’uomo nella creazione, gli dimostrò la sua provenienza dal regno animale [Darwin]. Ma la terza e più scottante mortificazione, la megalomania dell’uomo è destinata a subirla da parte dell’odierna indagine psicologica, la quale ha l’intenzione di dimostrare all’Io che non solo egli non è padrone in casa propria, ma deve fare assegnamento su scarse notizie riguardo a quello che avviene inconsciamente nella sua psiche” (</a:t>
            </a:r>
            <a:r>
              <a:rPr lang="it-IT" sz="2000" i="1" dirty="0"/>
              <a:t>Introduzione alla psicoanalisi</a:t>
            </a:r>
            <a:r>
              <a:rPr lang="it-IT" sz="2000" dirty="0"/>
              <a:t>)</a:t>
            </a:r>
            <a:endParaRPr lang="it-IT" sz="2000" dirty="0">
              <a:solidFill>
                <a:schemeClr val="tx1"/>
              </a:solidFill>
            </a:endParaRPr>
          </a:p>
        </p:txBody>
      </p:sp>
      <p:pic>
        <p:nvPicPr>
          <p:cNvPr id="55298" name="Picture 2" descr="Visualizza immagine di origine"/>
          <p:cNvPicPr>
            <a:picLocks noChangeAspect="1" noChangeArrowheads="1"/>
          </p:cNvPicPr>
          <p:nvPr/>
        </p:nvPicPr>
        <p:blipFill>
          <a:blip r:embed="rId3" cstate="print"/>
          <a:srcRect/>
          <a:stretch>
            <a:fillRect/>
          </a:stretch>
        </p:blipFill>
        <p:spPr bwMode="auto">
          <a:xfrm>
            <a:off x="7715272" y="857238"/>
            <a:ext cx="1241794" cy="1071570"/>
          </a:xfrm>
          <a:prstGeom prst="rect">
            <a:avLst/>
          </a:prstGeom>
          <a:noFill/>
        </p:spPr>
      </p:pic>
      <p:pic>
        <p:nvPicPr>
          <p:cNvPr id="55300" name="Picture 4" descr="Visualizza immagine di origine"/>
          <p:cNvPicPr>
            <a:picLocks noChangeAspect="1" noChangeArrowheads="1"/>
          </p:cNvPicPr>
          <p:nvPr/>
        </p:nvPicPr>
        <p:blipFill>
          <a:blip r:embed="rId4" cstate="print"/>
          <a:srcRect/>
          <a:stretch>
            <a:fillRect/>
          </a:stretch>
        </p:blipFill>
        <p:spPr bwMode="auto">
          <a:xfrm>
            <a:off x="7786710" y="2428874"/>
            <a:ext cx="1200302" cy="15001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AutoShape 3"/>
          <p:cNvSpPr>
            <a:spLocks noChangeArrowheads="1"/>
          </p:cNvSpPr>
          <p:nvPr/>
        </p:nvSpPr>
        <p:spPr bwMode="auto">
          <a:xfrm>
            <a:off x="323850" y="2457450"/>
            <a:ext cx="3714750" cy="800100"/>
          </a:xfrm>
          <a:prstGeom prst="rightArrow">
            <a:avLst>
              <a:gd name="adj1" fmla="val 55000"/>
              <a:gd name="adj2" fmla="val 87150"/>
            </a:avLst>
          </a:prstGeom>
          <a:gradFill rotWithShape="0">
            <a:gsLst>
              <a:gs pos="0">
                <a:srgbClr val="FF9521"/>
              </a:gs>
              <a:gs pos="100000">
                <a:srgbClr val="FF3300"/>
              </a:gs>
            </a:gsLst>
            <a:lin ang="0" scaled="1"/>
          </a:gradFill>
          <a:ln w="9525">
            <a:solidFill>
              <a:srgbClr val="FF9900"/>
            </a:solidFill>
            <a:miter lim="800000"/>
            <a:headEnd/>
            <a:tailEnd/>
          </a:ln>
          <a:effectLst/>
        </p:spPr>
        <p:txBody>
          <a:bodyPr anchor="ctr"/>
          <a:lstStyle/>
          <a:p>
            <a:pPr>
              <a:lnSpc>
                <a:spcPts val="2400"/>
              </a:lnSpc>
            </a:pPr>
            <a:r>
              <a:rPr lang="it-IT" sz="2400">
                <a:solidFill>
                  <a:srgbClr val="FFD7AB"/>
                </a:solidFill>
                <a:effectLst>
                  <a:outerShdw blurRad="38100" dist="38100" dir="2700000" algn="tl">
                    <a:srgbClr val="000000"/>
                  </a:outerShdw>
                </a:effectLst>
                <a:latin typeface="Comic Sans MS" pitchFamily="66" charset="0"/>
                <a:cs typeface="Times New Roman" pitchFamily="18" charset="0"/>
              </a:rPr>
              <a:t>Approccio strutturale</a:t>
            </a:r>
          </a:p>
        </p:txBody>
      </p:sp>
      <p:sp>
        <p:nvSpPr>
          <p:cNvPr id="164868" name="AutoShape 4"/>
          <p:cNvSpPr>
            <a:spLocks noChangeArrowheads="1"/>
          </p:cNvSpPr>
          <p:nvPr/>
        </p:nvSpPr>
        <p:spPr bwMode="auto">
          <a:xfrm>
            <a:off x="285720" y="1142990"/>
            <a:ext cx="3790950" cy="800100"/>
          </a:xfrm>
          <a:prstGeom prst="rightArrow">
            <a:avLst>
              <a:gd name="adj1" fmla="val 55000"/>
              <a:gd name="adj2" fmla="val 88938"/>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nSpc>
                <a:spcPts val="2400"/>
              </a:lnSpc>
            </a:pPr>
            <a:r>
              <a:rPr lang="it-IT" sz="2400">
                <a:solidFill>
                  <a:srgbClr val="FFD7AB"/>
                </a:solidFill>
                <a:effectLst>
                  <a:outerShdw blurRad="38100" dist="38100" dir="2700000" algn="tl">
                    <a:srgbClr val="000000"/>
                  </a:outerShdw>
                </a:effectLst>
                <a:latin typeface="Comic Sans MS" pitchFamily="66" charset="0"/>
                <a:cs typeface="Times New Roman" pitchFamily="18" charset="0"/>
              </a:rPr>
              <a:t>Approccio topografico</a:t>
            </a:r>
          </a:p>
        </p:txBody>
      </p:sp>
      <p:sp>
        <p:nvSpPr>
          <p:cNvPr id="164869" name="Text Box 5"/>
          <p:cNvSpPr txBox="1">
            <a:spLocks noChangeArrowheads="1"/>
          </p:cNvSpPr>
          <p:nvPr/>
        </p:nvSpPr>
        <p:spPr bwMode="auto">
          <a:xfrm>
            <a:off x="4357686" y="1357304"/>
            <a:ext cx="4343400" cy="400110"/>
          </a:xfrm>
          <a:prstGeom prst="rect">
            <a:avLst/>
          </a:prstGeom>
          <a:noFill/>
          <a:ln w="9525">
            <a:noFill/>
            <a:miter lim="800000"/>
            <a:headEnd/>
            <a:tailEnd/>
          </a:ln>
          <a:effectLst/>
        </p:spPr>
        <p:txBody>
          <a:bodyPr>
            <a:spAutoFit/>
          </a:bodyPr>
          <a:lstStyle/>
          <a:p>
            <a:pPr>
              <a:lnSpc>
                <a:spcPts val="2400"/>
              </a:lnSpc>
              <a:spcBef>
                <a:spcPct val="50000"/>
              </a:spcBef>
            </a:pPr>
            <a:r>
              <a:rPr lang="it-IT" sz="2000" dirty="0">
                <a:latin typeface="+mj-lt"/>
                <a:cs typeface="Times New Roman" pitchFamily="18" charset="0"/>
              </a:rPr>
              <a:t>Conscio – Preconscio – Inconscio</a:t>
            </a:r>
            <a:endParaRPr lang="it-IT" sz="2400" dirty="0">
              <a:latin typeface="+mj-lt"/>
              <a:cs typeface="Times New Roman" pitchFamily="18" charset="0"/>
            </a:endParaRPr>
          </a:p>
        </p:txBody>
      </p:sp>
      <p:sp>
        <p:nvSpPr>
          <p:cNvPr id="164871" name="AutoShape 7"/>
          <p:cNvSpPr>
            <a:spLocks noChangeArrowheads="1"/>
          </p:cNvSpPr>
          <p:nvPr/>
        </p:nvSpPr>
        <p:spPr bwMode="auto">
          <a:xfrm>
            <a:off x="357159" y="3911213"/>
            <a:ext cx="3625852" cy="800100"/>
          </a:xfrm>
          <a:prstGeom prst="rightArrow">
            <a:avLst>
              <a:gd name="adj1" fmla="val 55000"/>
              <a:gd name="adj2" fmla="val 8171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nSpc>
                <a:spcPts val="2400"/>
              </a:lnSpc>
            </a:pPr>
            <a:r>
              <a:rPr lang="it-IT" sz="2400">
                <a:solidFill>
                  <a:srgbClr val="FFD7AB"/>
                </a:solidFill>
                <a:effectLst>
                  <a:outerShdw blurRad="38100" dist="38100" dir="2700000" algn="tl">
                    <a:srgbClr val="000000"/>
                  </a:outerShdw>
                </a:effectLst>
                <a:latin typeface="Comic Sans MS" pitchFamily="66" charset="0"/>
                <a:cs typeface="Times New Roman" pitchFamily="18" charset="0"/>
              </a:rPr>
              <a:t>Approccio dinamico</a:t>
            </a:r>
          </a:p>
        </p:txBody>
      </p:sp>
      <p:sp>
        <p:nvSpPr>
          <p:cNvPr id="164872" name="Text Box 8"/>
          <p:cNvSpPr txBox="1">
            <a:spLocks noChangeArrowheads="1"/>
          </p:cNvSpPr>
          <p:nvPr/>
        </p:nvSpPr>
        <p:spPr bwMode="auto">
          <a:xfrm>
            <a:off x="4357686" y="4071949"/>
            <a:ext cx="5105400" cy="400110"/>
          </a:xfrm>
          <a:prstGeom prst="rect">
            <a:avLst/>
          </a:prstGeom>
          <a:noFill/>
          <a:ln w="9525">
            <a:noFill/>
            <a:miter lim="800000"/>
            <a:headEnd/>
            <a:tailEnd/>
          </a:ln>
          <a:effectLst/>
        </p:spPr>
        <p:txBody>
          <a:bodyPr>
            <a:spAutoFit/>
          </a:bodyPr>
          <a:lstStyle/>
          <a:p>
            <a:pPr>
              <a:lnSpc>
                <a:spcPts val="2400"/>
              </a:lnSpc>
              <a:spcBef>
                <a:spcPct val="50000"/>
              </a:spcBef>
            </a:pPr>
            <a:r>
              <a:rPr lang="it-IT" sz="2000" dirty="0">
                <a:latin typeface="Calibri" pitchFamily="34" charset="0"/>
                <a:cs typeface="Calibri" pitchFamily="34" charset="0"/>
              </a:rPr>
              <a:t>Principio di piacere – Principio di realtà</a:t>
            </a:r>
            <a:endParaRPr lang="it-IT" sz="2400" dirty="0">
              <a:latin typeface="Calibri" pitchFamily="34" charset="0"/>
              <a:cs typeface="Calibri" pitchFamily="34" charset="0"/>
            </a:endParaRPr>
          </a:p>
        </p:txBody>
      </p:sp>
      <p:sp>
        <p:nvSpPr>
          <p:cNvPr id="164873" name="Text Box 9"/>
          <p:cNvSpPr txBox="1">
            <a:spLocks noChangeArrowheads="1"/>
          </p:cNvSpPr>
          <p:nvPr/>
        </p:nvSpPr>
        <p:spPr bwMode="auto">
          <a:xfrm>
            <a:off x="4429124" y="2643188"/>
            <a:ext cx="2808287" cy="400110"/>
          </a:xfrm>
          <a:prstGeom prst="rect">
            <a:avLst/>
          </a:prstGeom>
          <a:noFill/>
          <a:ln w="9525">
            <a:noFill/>
            <a:miter lim="800000"/>
            <a:headEnd/>
            <a:tailEnd/>
          </a:ln>
          <a:effectLst/>
        </p:spPr>
        <p:txBody>
          <a:bodyPr>
            <a:spAutoFit/>
          </a:bodyPr>
          <a:lstStyle/>
          <a:p>
            <a:pPr>
              <a:spcBef>
                <a:spcPct val="50000"/>
              </a:spcBef>
            </a:pPr>
            <a:r>
              <a:rPr lang="it-IT" sz="2000" dirty="0" err="1"/>
              <a:t>Es</a:t>
            </a:r>
            <a:r>
              <a:rPr lang="it-IT" sz="2000" dirty="0"/>
              <a:t> </a:t>
            </a:r>
            <a:r>
              <a:rPr lang="it-IT" sz="2000" dirty="0" smtClean="0"/>
              <a:t>– </a:t>
            </a:r>
            <a:r>
              <a:rPr lang="it-IT" sz="2000" dirty="0"/>
              <a:t>Io </a:t>
            </a:r>
            <a:r>
              <a:rPr lang="it-IT" sz="2000" dirty="0" smtClean="0"/>
              <a:t>– Super-Io</a:t>
            </a:r>
            <a:endParaRPr lang="it-IT" sz="2000" dirty="0"/>
          </a:p>
        </p:txBody>
      </p:sp>
      <p:sp>
        <p:nvSpPr>
          <p:cNvPr id="9" name="Titolo 1"/>
          <p:cNvSpPr txBox="1">
            <a:spLocks/>
          </p:cNvSpPr>
          <p:nvPr/>
        </p:nvSpPr>
        <p:spPr>
          <a:xfrm>
            <a:off x="571472" y="142859"/>
            <a:ext cx="7715304" cy="78581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Descrizioni dell’apparato psichico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142844" y="3500444"/>
            <a:ext cx="2057400" cy="571500"/>
          </a:xfrm>
          <a:prstGeom prst="flowChartAlternateProcess">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inconscio</a:t>
            </a:r>
            <a:endParaRPr lang="it-IT" sz="2800" b="1" dirty="0">
              <a:solidFill>
                <a:schemeClr val="bg1"/>
              </a:solidFill>
              <a:latin typeface="Calibri" pitchFamily="34" charset="0"/>
              <a:cs typeface="Calibri" pitchFamily="34" charset="0"/>
            </a:endParaRPr>
          </a:p>
        </p:txBody>
      </p:sp>
      <p:sp>
        <p:nvSpPr>
          <p:cNvPr id="176132" name="Text Box 4"/>
          <p:cNvSpPr txBox="1">
            <a:spLocks noChangeArrowheads="1"/>
          </p:cNvSpPr>
          <p:nvPr/>
        </p:nvSpPr>
        <p:spPr bwMode="auto">
          <a:xfrm>
            <a:off x="142844" y="2285998"/>
            <a:ext cx="2057400" cy="571500"/>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preconscio</a:t>
            </a:r>
            <a:endParaRPr lang="it-IT" sz="2800" b="1" dirty="0">
              <a:solidFill>
                <a:schemeClr val="bg1"/>
              </a:solidFill>
              <a:latin typeface="Calibri" pitchFamily="34" charset="0"/>
              <a:cs typeface="Calibri" pitchFamily="34" charset="0"/>
            </a:endParaRPr>
          </a:p>
        </p:txBody>
      </p:sp>
      <p:sp>
        <p:nvSpPr>
          <p:cNvPr id="176133" name="Text Box 5"/>
          <p:cNvSpPr txBox="1">
            <a:spLocks noChangeArrowheads="1"/>
          </p:cNvSpPr>
          <p:nvPr/>
        </p:nvSpPr>
        <p:spPr bwMode="auto">
          <a:xfrm>
            <a:off x="142844" y="1142990"/>
            <a:ext cx="2057400" cy="571500"/>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conscio</a:t>
            </a:r>
            <a:endParaRPr lang="it-IT" sz="2800" b="1" dirty="0">
              <a:solidFill>
                <a:schemeClr val="bg1"/>
              </a:solidFill>
              <a:latin typeface="Calibri" pitchFamily="34" charset="0"/>
              <a:cs typeface="Calibri" pitchFamily="34" charset="0"/>
            </a:endParaRPr>
          </a:p>
        </p:txBody>
      </p:sp>
      <p:sp>
        <p:nvSpPr>
          <p:cNvPr id="176134" name="Text Box 6"/>
          <p:cNvSpPr txBox="1">
            <a:spLocks noChangeArrowheads="1"/>
          </p:cNvSpPr>
          <p:nvPr/>
        </p:nvSpPr>
        <p:spPr bwMode="auto">
          <a:xfrm>
            <a:off x="2428860" y="3571882"/>
            <a:ext cx="6400800" cy="430374"/>
          </a:xfrm>
          <a:prstGeom prst="rect">
            <a:avLst/>
          </a:prstGeom>
          <a:noFill/>
          <a:ln w="9525">
            <a:noFill/>
            <a:miter lim="800000"/>
            <a:headEnd/>
            <a:tailEnd/>
          </a:ln>
          <a:effectLst/>
        </p:spPr>
        <p:txBody>
          <a:bodyPr>
            <a:spAutoFit/>
          </a:bodyPr>
          <a:lstStyle/>
          <a:p>
            <a:pPr>
              <a:lnSpc>
                <a:spcPts val="2400"/>
              </a:lnSpc>
            </a:pPr>
            <a:r>
              <a:rPr lang="it-IT" sz="3200" b="1" dirty="0" smtClean="0"/>
              <a:t>???</a:t>
            </a:r>
            <a:endParaRPr lang="it-IT" sz="3200" dirty="0">
              <a:latin typeface="Comic Sans MS" pitchFamily="66" charset="0"/>
              <a:cs typeface="Times New Roman" pitchFamily="18" charset="0"/>
            </a:endParaRPr>
          </a:p>
        </p:txBody>
      </p:sp>
      <p:sp>
        <p:nvSpPr>
          <p:cNvPr id="176135" name="Text Box 7"/>
          <p:cNvSpPr txBox="1">
            <a:spLocks noChangeArrowheads="1"/>
          </p:cNvSpPr>
          <p:nvPr/>
        </p:nvSpPr>
        <p:spPr bwMode="auto">
          <a:xfrm>
            <a:off x="2428860" y="2143122"/>
            <a:ext cx="6400800" cy="1015663"/>
          </a:xfrm>
          <a:prstGeom prst="rect">
            <a:avLst/>
          </a:prstGeom>
          <a:noFill/>
          <a:ln w="9525">
            <a:noFill/>
            <a:miter lim="800000"/>
            <a:headEnd/>
            <a:tailEnd/>
          </a:ln>
          <a:effectLst/>
        </p:spPr>
        <p:txBody>
          <a:bodyPr>
            <a:spAutoFit/>
          </a:bodyPr>
          <a:lstStyle/>
          <a:p>
            <a:pPr>
              <a:lnSpc>
                <a:spcPts val="2400"/>
              </a:lnSpc>
              <a:spcBef>
                <a:spcPct val="50000"/>
              </a:spcBef>
            </a:pPr>
            <a:r>
              <a:rPr lang="it-IT" sz="2400" dirty="0" err="1" smtClean="0">
                <a:latin typeface="Calibri" pitchFamily="34" charset="0"/>
                <a:cs typeface="Calibri" pitchFamily="34" charset="0"/>
              </a:rPr>
              <a:t>VI</a:t>
            </a:r>
            <a:r>
              <a:rPr lang="it-IT" sz="2400" dirty="0" smtClean="0">
                <a:latin typeface="Calibri" pitchFamily="34" charset="0"/>
                <a:cs typeface="Calibri" pitchFamily="34" charset="0"/>
              </a:rPr>
              <a:t> SI TROVANO PENSIERI E RICORDI CHE </a:t>
            </a:r>
            <a:r>
              <a:rPr lang="it-IT" sz="2400" b="1" dirty="0" smtClean="0">
                <a:latin typeface="Calibri" pitchFamily="34" charset="0"/>
                <a:cs typeface="Calibri" pitchFamily="34" charset="0"/>
              </a:rPr>
              <a:t>POSSONO</a:t>
            </a:r>
            <a:r>
              <a:rPr lang="it-IT" sz="2400" dirty="0" smtClean="0">
                <a:latin typeface="Calibri" pitchFamily="34" charset="0"/>
                <a:cs typeface="Calibri" pitchFamily="34" charset="0"/>
              </a:rPr>
              <a:t>, CON UN CERTO SFORZO, DIVENTARE </a:t>
            </a:r>
            <a:r>
              <a:rPr lang="it-IT" sz="2400" b="1" dirty="0" smtClean="0">
                <a:latin typeface="Calibri" pitchFamily="34" charset="0"/>
                <a:cs typeface="Calibri" pitchFamily="34" charset="0"/>
              </a:rPr>
              <a:t>CONSCI</a:t>
            </a:r>
            <a:r>
              <a:rPr lang="it-IT" sz="2400" dirty="0" smtClean="0">
                <a:latin typeface="Calibri" pitchFamily="34" charset="0"/>
                <a:cs typeface="Calibri" pitchFamily="34" charset="0"/>
              </a:rPr>
              <a:t> (UNA SORTA </a:t>
            </a:r>
            <a:r>
              <a:rPr lang="it-IT" sz="2400" dirty="0" err="1" smtClean="0">
                <a:latin typeface="Calibri" pitchFamily="34" charset="0"/>
                <a:cs typeface="Calibri" pitchFamily="34" charset="0"/>
              </a:rPr>
              <a:t>DI</a:t>
            </a:r>
            <a:r>
              <a:rPr lang="it-IT" sz="2400" dirty="0" smtClean="0">
                <a:latin typeface="Calibri" pitchFamily="34" charset="0"/>
                <a:cs typeface="Calibri" pitchFamily="34" charset="0"/>
              </a:rPr>
              <a:t> ANTICAMERA)</a:t>
            </a:r>
            <a:endParaRPr lang="it-IT" sz="2400" dirty="0">
              <a:latin typeface="Calibri" pitchFamily="34" charset="0"/>
              <a:cs typeface="Calibri" pitchFamily="34" charset="0"/>
            </a:endParaRPr>
          </a:p>
        </p:txBody>
      </p:sp>
      <p:sp>
        <p:nvSpPr>
          <p:cNvPr id="176136" name="Text Box 8"/>
          <p:cNvSpPr txBox="1">
            <a:spLocks noChangeArrowheads="1"/>
          </p:cNvSpPr>
          <p:nvPr/>
        </p:nvSpPr>
        <p:spPr bwMode="auto">
          <a:xfrm>
            <a:off x="2428860" y="1214428"/>
            <a:ext cx="6400800" cy="403572"/>
          </a:xfrm>
          <a:prstGeom prst="rect">
            <a:avLst/>
          </a:prstGeom>
          <a:noFill/>
          <a:ln w="9525">
            <a:noFill/>
            <a:miter lim="800000"/>
            <a:headEnd/>
            <a:tailEnd/>
          </a:ln>
          <a:effectLst/>
        </p:spPr>
        <p:txBody>
          <a:bodyPr>
            <a:spAutoFit/>
          </a:bodyPr>
          <a:lstStyle/>
          <a:p>
            <a:pPr>
              <a:lnSpc>
                <a:spcPts val="2400"/>
              </a:lnSpc>
              <a:spcBef>
                <a:spcPct val="50000"/>
              </a:spcBef>
            </a:pPr>
            <a:r>
              <a:rPr lang="it-IT" sz="2400" dirty="0" smtClean="0">
                <a:latin typeface="Calibri" pitchFamily="34" charset="0"/>
                <a:cs typeface="Calibri" pitchFamily="34" charset="0"/>
              </a:rPr>
              <a:t>TUTTO CIÒ CHE È PRESENTE ALLA COSCIENZA</a:t>
            </a:r>
            <a:r>
              <a:rPr lang="it-IT" sz="2400" dirty="0" smtClean="0">
                <a:latin typeface="Comic Sans MS" pitchFamily="66" charset="0"/>
                <a:cs typeface="Arial" charset="0"/>
              </a:rPr>
              <a:t> </a:t>
            </a:r>
            <a:endParaRPr lang="it-IT" sz="2400" dirty="0">
              <a:latin typeface="Comic Sans MS" pitchFamily="66" charset="0"/>
              <a:cs typeface="Arial" charset="0"/>
            </a:endParaRPr>
          </a:p>
        </p:txBody>
      </p:sp>
      <p:sp>
        <p:nvSpPr>
          <p:cNvPr id="9" name="Titolo 1"/>
          <p:cNvSpPr txBox="1">
            <a:spLocks/>
          </p:cNvSpPr>
          <p:nvPr/>
        </p:nvSpPr>
        <p:spPr>
          <a:xfrm>
            <a:off x="571472" y="142859"/>
            <a:ext cx="7715304" cy="50006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PRIMA TOPICA</a:t>
            </a:r>
          </a:p>
        </p:txBody>
      </p:sp>
      <p:sp>
        <p:nvSpPr>
          <p:cNvPr id="10" name="CasellaDiTesto 9"/>
          <p:cNvSpPr txBox="1"/>
          <p:nvPr/>
        </p:nvSpPr>
        <p:spPr>
          <a:xfrm>
            <a:off x="7072330" y="142858"/>
            <a:ext cx="1785950" cy="369332"/>
          </a:xfrm>
          <a:prstGeom prst="rect">
            <a:avLst/>
          </a:prstGeom>
          <a:noFill/>
        </p:spPr>
        <p:txBody>
          <a:bodyPr wrap="square" rtlCol="0">
            <a:spAutoFit/>
          </a:bodyPr>
          <a:lstStyle/>
          <a:p>
            <a:r>
              <a:rPr lang="it-IT" dirty="0" smtClean="0"/>
              <a:t>Topos = ?</a:t>
            </a:r>
            <a:endParaRPr lang="it-IT" dirty="0"/>
          </a:p>
        </p:txBody>
      </p:sp>
      <p:sp>
        <p:nvSpPr>
          <p:cNvPr id="11" name="CasellaDiTesto 10"/>
          <p:cNvSpPr txBox="1"/>
          <p:nvPr/>
        </p:nvSpPr>
        <p:spPr>
          <a:xfrm>
            <a:off x="6786578" y="3214692"/>
            <a:ext cx="2143140" cy="369332"/>
          </a:xfrm>
          <a:prstGeom prst="rect">
            <a:avLst/>
          </a:prstGeom>
          <a:noFill/>
        </p:spPr>
        <p:txBody>
          <a:bodyPr wrap="square" rtlCol="0">
            <a:spAutoFit/>
          </a:bodyPr>
          <a:lstStyle/>
          <a:p>
            <a:r>
              <a:rPr lang="it-IT" dirty="0" smtClean="0"/>
              <a:t>I </a:t>
            </a:r>
            <a:r>
              <a:rPr lang="it-IT" dirty="0" err="1" smtClean="0"/>
              <a:t>ricordi…</a:t>
            </a:r>
            <a:r>
              <a:rPr lang="it-IT" dirty="0" smtClean="0"/>
              <a:t> sono veri?</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rot="16200000">
            <a:off x="-457230" y="2957510"/>
            <a:ext cx="2057400" cy="571500"/>
          </a:xfrm>
          <a:prstGeom prst="flowChartAlternateProcess">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inconscio</a:t>
            </a:r>
            <a:endParaRPr lang="it-IT" sz="2800" b="1" dirty="0">
              <a:solidFill>
                <a:schemeClr val="bg1"/>
              </a:solidFill>
              <a:latin typeface="Calibri" pitchFamily="34" charset="0"/>
              <a:cs typeface="Calibri" pitchFamily="34" charset="0"/>
            </a:endParaRPr>
          </a:p>
        </p:txBody>
      </p:sp>
      <p:sp>
        <p:nvSpPr>
          <p:cNvPr id="176132" name="Text Box 4"/>
          <p:cNvSpPr txBox="1">
            <a:spLocks noChangeArrowheads="1"/>
          </p:cNvSpPr>
          <p:nvPr/>
        </p:nvSpPr>
        <p:spPr bwMode="auto">
          <a:xfrm>
            <a:off x="2285984" y="1142990"/>
            <a:ext cx="2057400" cy="571500"/>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preconscio</a:t>
            </a:r>
            <a:endParaRPr lang="it-IT" sz="2800" b="1" dirty="0">
              <a:solidFill>
                <a:schemeClr val="bg1"/>
              </a:solidFill>
              <a:latin typeface="Calibri" pitchFamily="34" charset="0"/>
              <a:cs typeface="Calibri" pitchFamily="34" charset="0"/>
            </a:endParaRPr>
          </a:p>
        </p:txBody>
      </p:sp>
      <p:sp>
        <p:nvSpPr>
          <p:cNvPr id="176133" name="Text Box 5"/>
          <p:cNvSpPr txBox="1">
            <a:spLocks noChangeArrowheads="1"/>
          </p:cNvSpPr>
          <p:nvPr/>
        </p:nvSpPr>
        <p:spPr bwMode="auto">
          <a:xfrm>
            <a:off x="142844" y="1142990"/>
            <a:ext cx="2057400" cy="571500"/>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conscio</a:t>
            </a:r>
            <a:endParaRPr lang="it-IT" sz="2800" b="1" dirty="0">
              <a:solidFill>
                <a:schemeClr val="bg1"/>
              </a:solidFill>
              <a:latin typeface="Calibri" pitchFamily="34" charset="0"/>
              <a:cs typeface="Calibri" pitchFamily="34" charset="0"/>
            </a:endParaRPr>
          </a:p>
        </p:txBody>
      </p:sp>
      <p:sp>
        <p:nvSpPr>
          <p:cNvPr id="9" name="Titolo 1"/>
          <p:cNvSpPr txBox="1">
            <a:spLocks/>
          </p:cNvSpPr>
          <p:nvPr/>
        </p:nvSpPr>
        <p:spPr>
          <a:xfrm>
            <a:off x="571472" y="142859"/>
            <a:ext cx="7715304" cy="50006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tx1"/>
                </a:solidFill>
                <a:effectLst/>
                <a:uLnTx/>
                <a:uFillTx/>
                <a:latin typeface="+mj-lt"/>
                <a:ea typeface="+mj-ea"/>
                <a:cs typeface="+mj-cs"/>
              </a:rPr>
              <a:t>PRIMA TOPICA</a:t>
            </a:r>
          </a:p>
        </p:txBody>
      </p:sp>
      <p:sp>
        <p:nvSpPr>
          <p:cNvPr id="10" name="CasellaDiTesto 9"/>
          <p:cNvSpPr txBox="1"/>
          <p:nvPr/>
        </p:nvSpPr>
        <p:spPr>
          <a:xfrm>
            <a:off x="1071538" y="2000246"/>
            <a:ext cx="7786742" cy="2862322"/>
          </a:xfrm>
          <a:prstGeom prst="rect">
            <a:avLst/>
          </a:prstGeom>
          <a:noFill/>
        </p:spPr>
        <p:txBody>
          <a:bodyPr wrap="square" rtlCol="0">
            <a:spAutoFit/>
          </a:bodyPr>
          <a:lstStyle/>
          <a:p>
            <a:pPr algn="just">
              <a:lnSpc>
                <a:spcPts val="2400"/>
              </a:lnSpc>
            </a:pPr>
            <a:r>
              <a:rPr lang="it-IT" sz="2800" b="1" dirty="0" smtClean="0"/>
              <a:t>CONTENUTI</a:t>
            </a:r>
            <a:r>
              <a:rPr lang="it-IT" sz="2800" dirty="0" smtClean="0"/>
              <a:t>  – DOLOROSI, VERGOGNOSI – che </a:t>
            </a:r>
            <a:r>
              <a:rPr lang="it-IT" sz="2800" b="1" dirty="0" smtClean="0"/>
              <a:t>stabilmente sfuggono alla coscienza,</a:t>
            </a:r>
            <a:r>
              <a:rPr lang="it-IT" sz="2800" dirty="0" smtClean="0"/>
              <a:t> soggetti a </a:t>
            </a:r>
            <a:r>
              <a:rPr lang="it-IT" sz="2800" b="1" dirty="0" smtClean="0">
                <a:solidFill>
                  <a:srgbClr val="FF0000"/>
                </a:solidFill>
                <a:effectLst>
                  <a:outerShdw blurRad="38100" dist="38100" dir="2700000" algn="tl">
                    <a:srgbClr val="000000">
                      <a:alpha val="43137"/>
                    </a:srgbClr>
                  </a:outerShdw>
                </a:effectLst>
              </a:rPr>
              <a:t>RIMOZIONE</a:t>
            </a:r>
            <a:r>
              <a:rPr lang="it-IT" sz="2800" dirty="0" smtClean="0"/>
              <a:t>: la terapia psicoanalitica deve eliminare la rimozione, facendoli riemergere. </a:t>
            </a:r>
          </a:p>
          <a:p>
            <a:pPr algn="just">
              <a:lnSpc>
                <a:spcPts val="2400"/>
              </a:lnSpc>
            </a:pPr>
            <a:endParaRPr lang="it-IT" sz="2800" dirty="0" smtClean="0"/>
          </a:p>
          <a:p>
            <a:pPr algn="just">
              <a:lnSpc>
                <a:spcPts val="2400"/>
              </a:lnSpc>
            </a:pPr>
            <a:r>
              <a:rPr lang="it-IT" sz="2800" dirty="0" smtClean="0"/>
              <a:t>Questi contenuti possono riaffiorare alla coscienza </a:t>
            </a:r>
            <a:r>
              <a:rPr lang="it-IT" sz="2800" b="1" dirty="0" smtClean="0"/>
              <a:t>DEFORMATI O TRAVESTITI </a:t>
            </a:r>
            <a:r>
              <a:rPr lang="it-IT" sz="2800" dirty="0" smtClean="0"/>
              <a:t>(NEI SOGNI, NELLE DIMENTICANZE, NEI LAPSUS, NEI SINTOMI DELLE MALATTIE PSICONEVROTICHE).</a:t>
            </a:r>
            <a:endParaRPr lang="it-IT" sz="2800" dirty="0" smtClean="0">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49506" name="Rectangle 2"/>
          <p:cNvSpPr>
            <a:spLocks noGrp="1" noChangeArrowheads="1"/>
          </p:cNvSpPr>
          <p:nvPr>
            <p:ph type="title"/>
          </p:nvPr>
        </p:nvSpPr>
        <p:spPr/>
        <p:txBody>
          <a:bodyPr/>
          <a:lstStyle/>
          <a:p>
            <a:r>
              <a:rPr lang="it-IT" dirty="0" smtClean="0"/>
              <a:t>L’obiettivo della </a:t>
            </a:r>
            <a:r>
              <a:rPr lang="it-IT" dirty="0" err="1" smtClean="0"/>
              <a:t>psiocanalisi</a:t>
            </a:r>
            <a:endParaRPr lang="it-IT" dirty="0"/>
          </a:p>
        </p:txBody>
      </p:sp>
      <p:pic>
        <p:nvPicPr>
          <p:cNvPr id="33794" name="Picture 2" descr="Visualizza immagine di origine"/>
          <p:cNvPicPr>
            <a:picLocks noChangeAspect="1" noChangeArrowheads="1"/>
          </p:cNvPicPr>
          <p:nvPr/>
        </p:nvPicPr>
        <p:blipFill>
          <a:blip r:embed="rId4" cstate="print"/>
          <a:srcRect/>
          <a:stretch>
            <a:fillRect/>
          </a:stretch>
        </p:blipFill>
        <p:spPr bwMode="auto">
          <a:xfrm>
            <a:off x="2357422" y="2714626"/>
            <a:ext cx="2613989" cy="2085964"/>
          </a:xfrm>
          <a:prstGeom prst="ellipse">
            <a:avLst/>
          </a:prstGeom>
          <a:ln>
            <a:noFill/>
          </a:ln>
          <a:effectLst>
            <a:softEdge rad="112500"/>
          </a:effectLst>
        </p:spPr>
      </p:pic>
      <p:sp>
        <p:nvSpPr>
          <p:cNvPr id="8" name="CasellaDiTesto 7"/>
          <p:cNvSpPr txBox="1"/>
          <p:nvPr/>
        </p:nvSpPr>
        <p:spPr>
          <a:xfrm>
            <a:off x="2285984" y="3929072"/>
            <a:ext cx="142876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inconscio</a:t>
            </a:r>
            <a:endParaRPr lang="it-IT" dirty="0"/>
          </a:p>
        </p:txBody>
      </p:sp>
      <p:sp>
        <p:nvSpPr>
          <p:cNvPr id="11" name="Figura a mano libera 10"/>
          <p:cNvSpPr/>
          <p:nvPr/>
        </p:nvSpPr>
        <p:spPr>
          <a:xfrm>
            <a:off x="2604655" y="2264994"/>
            <a:ext cx="3304309" cy="1496515"/>
          </a:xfrm>
          <a:custGeom>
            <a:avLst/>
            <a:gdLst>
              <a:gd name="connsiteX0" fmla="*/ 0 w 3304309"/>
              <a:gd name="connsiteY0" fmla="*/ 152624 h 1496515"/>
              <a:gd name="connsiteX1" fmla="*/ 27709 w 3304309"/>
              <a:gd name="connsiteY1" fmla="*/ 145697 h 1496515"/>
              <a:gd name="connsiteX2" fmla="*/ 131618 w 3304309"/>
              <a:gd name="connsiteY2" fmla="*/ 83351 h 1496515"/>
              <a:gd name="connsiteX3" fmla="*/ 193963 w 3304309"/>
              <a:gd name="connsiteY3" fmla="*/ 55642 h 1496515"/>
              <a:gd name="connsiteX4" fmla="*/ 228600 w 3304309"/>
              <a:gd name="connsiteY4" fmla="*/ 48715 h 1496515"/>
              <a:gd name="connsiteX5" fmla="*/ 249381 w 3304309"/>
              <a:gd name="connsiteY5" fmla="*/ 41788 h 1496515"/>
              <a:gd name="connsiteX6" fmla="*/ 284018 w 3304309"/>
              <a:gd name="connsiteY6" fmla="*/ 34861 h 1496515"/>
              <a:gd name="connsiteX7" fmla="*/ 311727 w 3304309"/>
              <a:gd name="connsiteY7" fmla="*/ 14079 h 1496515"/>
              <a:gd name="connsiteX8" fmla="*/ 387927 w 3304309"/>
              <a:gd name="connsiteY8" fmla="*/ 224 h 1496515"/>
              <a:gd name="connsiteX9" fmla="*/ 491836 w 3304309"/>
              <a:gd name="connsiteY9" fmla="*/ 7151 h 1496515"/>
              <a:gd name="connsiteX10" fmla="*/ 533400 w 3304309"/>
              <a:gd name="connsiteY10" fmla="*/ 55642 h 1496515"/>
              <a:gd name="connsiteX11" fmla="*/ 602672 w 3304309"/>
              <a:gd name="connsiteY11" fmla="*/ 152624 h 1496515"/>
              <a:gd name="connsiteX12" fmla="*/ 644236 w 3304309"/>
              <a:gd name="connsiteY12" fmla="*/ 194188 h 1496515"/>
              <a:gd name="connsiteX13" fmla="*/ 658090 w 3304309"/>
              <a:gd name="connsiteY13" fmla="*/ 214970 h 1496515"/>
              <a:gd name="connsiteX14" fmla="*/ 699654 w 3304309"/>
              <a:gd name="connsiteY14" fmla="*/ 256533 h 1496515"/>
              <a:gd name="connsiteX15" fmla="*/ 720436 w 3304309"/>
              <a:gd name="connsiteY15" fmla="*/ 284242 h 1496515"/>
              <a:gd name="connsiteX16" fmla="*/ 762000 w 3304309"/>
              <a:gd name="connsiteY16" fmla="*/ 298097 h 1496515"/>
              <a:gd name="connsiteX17" fmla="*/ 824345 w 3304309"/>
              <a:gd name="connsiteY17" fmla="*/ 318879 h 1496515"/>
              <a:gd name="connsiteX18" fmla="*/ 942109 w 3304309"/>
              <a:gd name="connsiteY18" fmla="*/ 311951 h 1496515"/>
              <a:gd name="connsiteX19" fmla="*/ 969818 w 3304309"/>
              <a:gd name="connsiteY19" fmla="*/ 305024 h 1496515"/>
              <a:gd name="connsiteX20" fmla="*/ 1011381 w 3304309"/>
              <a:gd name="connsiteY20" fmla="*/ 277315 h 1496515"/>
              <a:gd name="connsiteX21" fmla="*/ 1052945 w 3304309"/>
              <a:gd name="connsiteY21" fmla="*/ 263461 h 1496515"/>
              <a:gd name="connsiteX22" fmla="*/ 1136072 w 3304309"/>
              <a:gd name="connsiteY22" fmla="*/ 270388 h 1496515"/>
              <a:gd name="connsiteX23" fmla="*/ 1156854 w 3304309"/>
              <a:gd name="connsiteY23" fmla="*/ 298097 h 1496515"/>
              <a:gd name="connsiteX24" fmla="*/ 1177636 w 3304309"/>
              <a:gd name="connsiteY24" fmla="*/ 353515 h 1496515"/>
              <a:gd name="connsiteX25" fmla="*/ 1198418 w 3304309"/>
              <a:gd name="connsiteY25" fmla="*/ 374297 h 1496515"/>
              <a:gd name="connsiteX26" fmla="*/ 1205345 w 3304309"/>
              <a:gd name="connsiteY26" fmla="*/ 415861 h 1496515"/>
              <a:gd name="connsiteX27" fmla="*/ 1233054 w 3304309"/>
              <a:gd name="connsiteY27" fmla="*/ 422788 h 1496515"/>
              <a:gd name="connsiteX28" fmla="*/ 1537854 w 3304309"/>
              <a:gd name="connsiteY28" fmla="*/ 429715 h 1496515"/>
              <a:gd name="connsiteX29" fmla="*/ 1558636 w 3304309"/>
              <a:gd name="connsiteY29" fmla="*/ 450497 h 1496515"/>
              <a:gd name="connsiteX30" fmla="*/ 1586345 w 3304309"/>
              <a:gd name="connsiteY30" fmla="*/ 464351 h 1496515"/>
              <a:gd name="connsiteX31" fmla="*/ 1600200 w 3304309"/>
              <a:gd name="connsiteY31" fmla="*/ 485133 h 1496515"/>
              <a:gd name="connsiteX32" fmla="*/ 1641763 w 3304309"/>
              <a:gd name="connsiteY32" fmla="*/ 512842 h 1496515"/>
              <a:gd name="connsiteX33" fmla="*/ 1662545 w 3304309"/>
              <a:gd name="connsiteY33" fmla="*/ 526697 h 1496515"/>
              <a:gd name="connsiteX34" fmla="*/ 1877290 w 3304309"/>
              <a:gd name="connsiteY34" fmla="*/ 519770 h 1496515"/>
              <a:gd name="connsiteX35" fmla="*/ 1898072 w 3304309"/>
              <a:gd name="connsiteY35" fmla="*/ 512842 h 1496515"/>
              <a:gd name="connsiteX36" fmla="*/ 2057400 w 3304309"/>
              <a:gd name="connsiteY36" fmla="*/ 519770 h 1496515"/>
              <a:gd name="connsiteX37" fmla="*/ 2105890 w 3304309"/>
              <a:gd name="connsiteY37" fmla="*/ 582115 h 1496515"/>
              <a:gd name="connsiteX38" fmla="*/ 2119745 w 3304309"/>
              <a:gd name="connsiteY38" fmla="*/ 602897 h 1496515"/>
              <a:gd name="connsiteX39" fmla="*/ 2133600 w 3304309"/>
              <a:gd name="connsiteY39" fmla="*/ 623679 h 1496515"/>
              <a:gd name="connsiteX40" fmla="*/ 2182090 w 3304309"/>
              <a:gd name="connsiteY40" fmla="*/ 686024 h 1496515"/>
              <a:gd name="connsiteX41" fmla="*/ 2202872 w 3304309"/>
              <a:gd name="connsiteY41" fmla="*/ 706806 h 1496515"/>
              <a:gd name="connsiteX42" fmla="*/ 2244436 w 3304309"/>
              <a:gd name="connsiteY42" fmla="*/ 741442 h 1496515"/>
              <a:gd name="connsiteX43" fmla="*/ 2272145 w 3304309"/>
              <a:gd name="connsiteY43" fmla="*/ 748370 h 1496515"/>
              <a:gd name="connsiteX44" fmla="*/ 2292927 w 3304309"/>
              <a:gd name="connsiteY44" fmla="*/ 755297 h 1496515"/>
              <a:gd name="connsiteX45" fmla="*/ 2646218 w 3304309"/>
              <a:gd name="connsiteY45" fmla="*/ 755297 h 1496515"/>
              <a:gd name="connsiteX46" fmla="*/ 2660072 w 3304309"/>
              <a:gd name="connsiteY46" fmla="*/ 776079 h 1496515"/>
              <a:gd name="connsiteX47" fmla="*/ 2680854 w 3304309"/>
              <a:gd name="connsiteY47" fmla="*/ 789933 h 1496515"/>
              <a:gd name="connsiteX48" fmla="*/ 2687781 w 3304309"/>
              <a:gd name="connsiteY48" fmla="*/ 831497 h 1496515"/>
              <a:gd name="connsiteX49" fmla="*/ 2701636 w 3304309"/>
              <a:gd name="connsiteY49" fmla="*/ 893842 h 1496515"/>
              <a:gd name="connsiteX50" fmla="*/ 2708563 w 3304309"/>
              <a:gd name="connsiteY50" fmla="*/ 963115 h 1496515"/>
              <a:gd name="connsiteX51" fmla="*/ 2729345 w 3304309"/>
              <a:gd name="connsiteY51" fmla="*/ 1053170 h 1496515"/>
              <a:gd name="connsiteX52" fmla="*/ 2750127 w 3304309"/>
              <a:gd name="connsiteY52" fmla="*/ 1101661 h 1496515"/>
              <a:gd name="connsiteX53" fmla="*/ 2763981 w 3304309"/>
              <a:gd name="connsiteY53" fmla="*/ 1150151 h 1496515"/>
              <a:gd name="connsiteX54" fmla="*/ 2784763 w 3304309"/>
              <a:gd name="connsiteY54" fmla="*/ 1164006 h 1496515"/>
              <a:gd name="connsiteX55" fmla="*/ 2826327 w 3304309"/>
              <a:gd name="connsiteY55" fmla="*/ 1191715 h 1496515"/>
              <a:gd name="connsiteX56" fmla="*/ 2992581 w 3304309"/>
              <a:gd name="connsiteY56" fmla="*/ 1184788 h 1496515"/>
              <a:gd name="connsiteX57" fmla="*/ 3013363 w 3304309"/>
              <a:gd name="connsiteY57" fmla="*/ 1170933 h 1496515"/>
              <a:gd name="connsiteX58" fmla="*/ 3041072 w 3304309"/>
              <a:gd name="connsiteY58" fmla="*/ 1157079 h 1496515"/>
              <a:gd name="connsiteX59" fmla="*/ 3082636 w 3304309"/>
              <a:gd name="connsiteY59" fmla="*/ 1143224 h 1496515"/>
              <a:gd name="connsiteX60" fmla="*/ 3131127 w 3304309"/>
              <a:gd name="connsiteY60" fmla="*/ 1150151 h 1496515"/>
              <a:gd name="connsiteX61" fmla="*/ 3158836 w 3304309"/>
              <a:gd name="connsiteY61" fmla="*/ 1191715 h 1496515"/>
              <a:gd name="connsiteX62" fmla="*/ 3172690 w 3304309"/>
              <a:gd name="connsiteY62" fmla="*/ 1233279 h 1496515"/>
              <a:gd name="connsiteX63" fmla="*/ 3179618 w 3304309"/>
              <a:gd name="connsiteY63" fmla="*/ 1254061 h 1496515"/>
              <a:gd name="connsiteX64" fmla="*/ 3193472 w 3304309"/>
              <a:gd name="connsiteY64" fmla="*/ 1274842 h 1496515"/>
              <a:gd name="connsiteX65" fmla="*/ 3200400 w 3304309"/>
              <a:gd name="connsiteY65" fmla="*/ 1337188 h 1496515"/>
              <a:gd name="connsiteX66" fmla="*/ 3207327 w 3304309"/>
              <a:gd name="connsiteY66" fmla="*/ 1357970 h 1496515"/>
              <a:gd name="connsiteX67" fmla="*/ 3221181 w 3304309"/>
              <a:gd name="connsiteY67" fmla="*/ 1413388 h 1496515"/>
              <a:gd name="connsiteX68" fmla="*/ 3228109 w 3304309"/>
              <a:gd name="connsiteY68" fmla="*/ 1441097 h 1496515"/>
              <a:gd name="connsiteX69" fmla="*/ 3248890 w 3304309"/>
              <a:gd name="connsiteY69" fmla="*/ 1461879 h 1496515"/>
              <a:gd name="connsiteX70" fmla="*/ 3304309 w 3304309"/>
              <a:gd name="connsiteY70" fmla="*/ 1496515 h 149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04309" h="1496515">
                <a:moveTo>
                  <a:pt x="0" y="152624"/>
                </a:moveTo>
                <a:cubicBezTo>
                  <a:pt x="9236" y="150315"/>
                  <a:pt x="19065" y="149687"/>
                  <a:pt x="27709" y="145697"/>
                </a:cubicBezTo>
                <a:cubicBezTo>
                  <a:pt x="105180" y="109941"/>
                  <a:pt x="69874" y="119369"/>
                  <a:pt x="131618" y="83351"/>
                </a:cubicBezTo>
                <a:cubicBezTo>
                  <a:pt x="148867" y="73289"/>
                  <a:pt x="173028" y="60876"/>
                  <a:pt x="193963" y="55642"/>
                </a:cubicBezTo>
                <a:cubicBezTo>
                  <a:pt x="205386" y="52786"/>
                  <a:pt x="217177" y="51571"/>
                  <a:pt x="228600" y="48715"/>
                </a:cubicBezTo>
                <a:cubicBezTo>
                  <a:pt x="235684" y="46944"/>
                  <a:pt x="242297" y="43559"/>
                  <a:pt x="249381" y="41788"/>
                </a:cubicBezTo>
                <a:cubicBezTo>
                  <a:pt x="260804" y="38932"/>
                  <a:pt x="272472" y="37170"/>
                  <a:pt x="284018" y="34861"/>
                </a:cubicBezTo>
                <a:cubicBezTo>
                  <a:pt x="293254" y="27934"/>
                  <a:pt x="301400" y="19242"/>
                  <a:pt x="311727" y="14079"/>
                </a:cubicBezTo>
                <a:cubicBezTo>
                  <a:pt x="324795" y="7545"/>
                  <a:pt x="382286" y="1030"/>
                  <a:pt x="387927" y="224"/>
                </a:cubicBezTo>
                <a:cubicBezTo>
                  <a:pt x="422563" y="2533"/>
                  <a:pt x="457867" y="0"/>
                  <a:pt x="491836" y="7151"/>
                </a:cubicBezTo>
                <a:cubicBezTo>
                  <a:pt x="519346" y="12943"/>
                  <a:pt x="521948" y="36556"/>
                  <a:pt x="533400" y="55642"/>
                </a:cubicBezTo>
                <a:cubicBezTo>
                  <a:pt x="545200" y="75309"/>
                  <a:pt x="590941" y="140893"/>
                  <a:pt x="602672" y="152624"/>
                </a:cubicBezTo>
                <a:cubicBezTo>
                  <a:pt x="616527" y="166479"/>
                  <a:pt x="633368" y="177885"/>
                  <a:pt x="644236" y="194188"/>
                </a:cubicBezTo>
                <a:cubicBezTo>
                  <a:pt x="648854" y="201115"/>
                  <a:pt x="652559" y="208747"/>
                  <a:pt x="658090" y="214970"/>
                </a:cubicBezTo>
                <a:cubicBezTo>
                  <a:pt x="671107" y="229614"/>
                  <a:pt x="687898" y="240858"/>
                  <a:pt x="699654" y="256533"/>
                </a:cubicBezTo>
                <a:cubicBezTo>
                  <a:pt x="706581" y="265769"/>
                  <a:pt x="710830" y="277838"/>
                  <a:pt x="720436" y="284242"/>
                </a:cubicBezTo>
                <a:cubicBezTo>
                  <a:pt x="732587" y="292343"/>
                  <a:pt x="748938" y="291566"/>
                  <a:pt x="762000" y="298097"/>
                </a:cubicBezTo>
                <a:cubicBezTo>
                  <a:pt x="800240" y="317216"/>
                  <a:pt x="779583" y="309926"/>
                  <a:pt x="824345" y="318879"/>
                </a:cubicBezTo>
                <a:cubicBezTo>
                  <a:pt x="863600" y="316570"/>
                  <a:pt x="902964" y="315679"/>
                  <a:pt x="942109" y="311951"/>
                </a:cubicBezTo>
                <a:cubicBezTo>
                  <a:pt x="951587" y="311048"/>
                  <a:pt x="961303" y="309282"/>
                  <a:pt x="969818" y="305024"/>
                </a:cubicBezTo>
                <a:cubicBezTo>
                  <a:pt x="984711" y="297577"/>
                  <a:pt x="995584" y="282580"/>
                  <a:pt x="1011381" y="277315"/>
                </a:cubicBezTo>
                <a:lnTo>
                  <a:pt x="1052945" y="263461"/>
                </a:lnTo>
                <a:cubicBezTo>
                  <a:pt x="1080654" y="265770"/>
                  <a:pt x="1109694" y="261595"/>
                  <a:pt x="1136072" y="270388"/>
                </a:cubicBezTo>
                <a:cubicBezTo>
                  <a:pt x="1147025" y="274039"/>
                  <a:pt x="1151126" y="288073"/>
                  <a:pt x="1156854" y="298097"/>
                </a:cubicBezTo>
                <a:cubicBezTo>
                  <a:pt x="1199839" y="373321"/>
                  <a:pt x="1106361" y="239477"/>
                  <a:pt x="1177636" y="353515"/>
                </a:cubicBezTo>
                <a:cubicBezTo>
                  <a:pt x="1182828" y="361823"/>
                  <a:pt x="1191491" y="367370"/>
                  <a:pt x="1198418" y="374297"/>
                </a:cubicBezTo>
                <a:cubicBezTo>
                  <a:pt x="1200727" y="388152"/>
                  <a:pt x="1197181" y="404431"/>
                  <a:pt x="1205345" y="415861"/>
                </a:cubicBezTo>
                <a:cubicBezTo>
                  <a:pt x="1210879" y="423608"/>
                  <a:pt x="1223542" y="422392"/>
                  <a:pt x="1233054" y="422788"/>
                </a:cubicBezTo>
                <a:cubicBezTo>
                  <a:pt x="1334592" y="427019"/>
                  <a:pt x="1436254" y="427406"/>
                  <a:pt x="1537854" y="429715"/>
                </a:cubicBezTo>
                <a:cubicBezTo>
                  <a:pt x="1544781" y="436642"/>
                  <a:pt x="1550664" y="444803"/>
                  <a:pt x="1558636" y="450497"/>
                </a:cubicBezTo>
                <a:cubicBezTo>
                  <a:pt x="1567039" y="456499"/>
                  <a:pt x="1578412" y="457740"/>
                  <a:pt x="1586345" y="464351"/>
                </a:cubicBezTo>
                <a:cubicBezTo>
                  <a:pt x="1592741" y="469681"/>
                  <a:pt x="1593934" y="479650"/>
                  <a:pt x="1600200" y="485133"/>
                </a:cubicBezTo>
                <a:cubicBezTo>
                  <a:pt x="1612731" y="496098"/>
                  <a:pt x="1627909" y="503606"/>
                  <a:pt x="1641763" y="512842"/>
                </a:cubicBezTo>
                <a:lnTo>
                  <a:pt x="1662545" y="526697"/>
                </a:lnTo>
                <a:cubicBezTo>
                  <a:pt x="1734127" y="524388"/>
                  <a:pt x="1805795" y="523976"/>
                  <a:pt x="1877290" y="519770"/>
                </a:cubicBezTo>
                <a:cubicBezTo>
                  <a:pt x="1884580" y="519341"/>
                  <a:pt x="1890770" y="512842"/>
                  <a:pt x="1898072" y="512842"/>
                </a:cubicBezTo>
                <a:cubicBezTo>
                  <a:pt x="1951232" y="512842"/>
                  <a:pt x="2004291" y="517461"/>
                  <a:pt x="2057400" y="519770"/>
                </a:cubicBezTo>
                <a:cubicBezTo>
                  <a:pt x="2089956" y="552326"/>
                  <a:pt x="2072746" y="532399"/>
                  <a:pt x="2105890" y="582115"/>
                </a:cubicBezTo>
                <a:lnTo>
                  <a:pt x="2119745" y="602897"/>
                </a:lnTo>
                <a:lnTo>
                  <a:pt x="2133600" y="623679"/>
                </a:lnTo>
                <a:cubicBezTo>
                  <a:pt x="2146723" y="663049"/>
                  <a:pt x="2135364" y="639298"/>
                  <a:pt x="2182090" y="686024"/>
                </a:cubicBezTo>
                <a:lnTo>
                  <a:pt x="2202872" y="706806"/>
                </a:lnTo>
                <a:cubicBezTo>
                  <a:pt x="2215357" y="719291"/>
                  <a:pt x="2227556" y="734208"/>
                  <a:pt x="2244436" y="741442"/>
                </a:cubicBezTo>
                <a:cubicBezTo>
                  <a:pt x="2253187" y="745192"/>
                  <a:pt x="2262991" y="745754"/>
                  <a:pt x="2272145" y="748370"/>
                </a:cubicBezTo>
                <a:cubicBezTo>
                  <a:pt x="2279166" y="750376"/>
                  <a:pt x="2286000" y="752988"/>
                  <a:pt x="2292927" y="755297"/>
                </a:cubicBezTo>
                <a:cubicBezTo>
                  <a:pt x="2353531" y="753342"/>
                  <a:pt x="2565500" y="740621"/>
                  <a:pt x="2646218" y="755297"/>
                </a:cubicBezTo>
                <a:cubicBezTo>
                  <a:pt x="2654409" y="756786"/>
                  <a:pt x="2654185" y="770192"/>
                  <a:pt x="2660072" y="776079"/>
                </a:cubicBezTo>
                <a:cubicBezTo>
                  <a:pt x="2665959" y="781966"/>
                  <a:pt x="2673927" y="785315"/>
                  <a:pt x="2680854" y="789933"/>
                </a:cubicBezTo>
                <a:cubicBezTo>
                  <a:pt x="2683163" y="803788"/>
                  <a:pt x="2684734" y="817786"/>
                  <a:pt x="2687781" y="831497"/>
                </a:cubicBezTo>
                <a:cubicBezTo>
                  <a:pt x="2701609" y="893723"/>
                  <a:pt x="2688780" y="790989"/>
                  <a:pt x="2701636" y="893842"/>
                </a:cubicBezTo>
                <a:cubicBezTo>
                  <a:pt x="2704514" y="916869"/>
                  <a:pt x="2705121" y="940166"/>
                  <a:pt x="2708563" y="963115"/>
                </a:cubicBezTo>
                <a:cubicBezTo>
                  <a:pt x="2723122" y="1060178"/>
                  <a:pt x="2715197" y="1003651"/>
                  <a:pt x="2729345" y="1053170"/>
                </a:cubicBezTo>
                <a:cubicBezTo>
                  <a:pt x="2740528" y="1092311"/>
                  <a:pt x="2729035" y="1070024"/>
                  <a:pt x="2750127" y="1101661"/>
                </a:cubicBezTo>
                <a:cubicBezTo>
                  <a:pt x="2750580" y="1103471"/>
                  <a:pt x="2760367" y="1145634"/>
                  <a:pt x="2763981" y="1150151"/>
                </a:cubicBezTo>
                <a:cubicBezTo>
                  <a:pt x="2769182" y="1156652"/>
                  <a:pt x="2778367" y="1158676"/>
                  <a:pt x="2784763" y="1164006"/>
                </a:cubicBezTo>
                <a:cubicBezTo>
                  <a:pt x="2819356" y="1192834"/>
                  <a:pt x="2789805" y="1179542"/>
                  <a:pt x="2826327" y="1191715"/>
                </a:cubicBezTo>
                <a:cubicBezTo>
                  <a:pt x="2881745" y="1189406"/>
                  <a:pt x="2937454" y="1190913"/>
                  <a:pt x="2992581" y="1184788"/>
                </a:cubicBezTo>
                <a:cubicBezTo>
                  <a:pt x="3000856" y="1183869"/>
                  <a:pt x="3006134" y="1175064"/>
                  <a:pt x="3013363" y="1170933"/>
                </a:cubicBezTo>
                <a:cubicBezTo>
                  <a:pt x="3022329" y="1165810"/>
                  <a:pt x="3031484" y="1160914"/>
                  <a:pt x="3041072" y="1157079"/>
                </a:cubicBezTo>
                <a:cubicBezTo>
                  <a:pt x="3054632" y="1151655"/>
                  <a:pt x="3082636" y="1143224"/>
                  <a:pt x="3082636" y="1143224"/>
                </a:cubicBezTo>
                <a:cubicBezTo>
                  <a:pt x="3098800" y="1145533"/>
                  <a:pt x="3117352" y="1141385"/>
                  <a:pt x="3131127" y="1150151"/>
                </a:cubicBezTo>
                <a:cubicBezTo>
                  <a:pt x="3145175" y="1159091"/>
                  <a:pt x="3158836" y="1191715"/>
                  <a:pt x="3158836" y="1191715"/>
                </a:cubicBezTo>
                <a:lnTo>
                  <a:pt x="3172690" y="1233279"/>
                </a:lnTo>
                <a:cubicBezTo>
                  <a:pt x="3174999" y="1240206"/>
                  <a:pt x="3175568" y="1247985"/>
                  <a:pt x="3179618" y="1254061"/>
                </a:cubicBezTo>
                <a:lnTo>
                  <a:pt x="3193472" y="1274842"/>
                </a:lnTo>
                <a:cubicBezTo>
                  <a:pt x="3195781" y="1295624"/>
                  <a:pt x="3196962" y="1316563"/>
                  <a:pt x="3200400" y="1337188"/>
                </a:cubicBezTo>
                <a:cubicBezTo>
                  <a:pt x="3201600" y="1344391"/>
                  <a:pt x="3205406" y="1350925"/>
                  <a:pt x="3207327" y="1357970"/>
                </a:cubicBezTo>
                <a:cubicBezTo>
                  <a:pt x="3212337" y="1376340"/>
                  <a:pt x="3216563" y="1394915"/>
                  <a:pt x="3221181" y="1413388"/>
                </a:cubicBezTo>
                <a:cubicBezTo>
                  <a:pt x="3223490" y="1422624"/>
                  <a:pt x="3221377" y="1434365"/>
                  <a:pt x="3228109" y="1441097"/>
                </a:cubicBezTo>
                <a:cubicBezTo>
                  <a:pt x="3235036" y="1448024"/>
                  <a:pt x="3241157" y="1455865"/>
                  <a:pt x="3248890" y="1461879"/>
                </a:cubicBezTo>
                <a:cubicBezTo>
                  <a:pt x="3276406" y="1483281"/>
                  <a:pt x="3281249" y="1484986"/>
                  <a:pt x="3304309" y="1496515"/>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it-IT"/>
          </a:p>
        </p:txBody>
      </p:sp>
      <p:sp>
        <p:nvSpPr>
          <p:cNvPr id="12" name="CasellaDiTesto 11"/>
          <p:cNvSpPr txBox="1"/>
          <p:nvPr/>
        </p:nvSpPr>
        <p:spPr>
          <a:xfrm>
            <a:off x="6000760" y="3571882"/>
            <a:ext cx="2428892" cy="369332"/>
          </a:xfrm>
          <a:prstGeom prst="rect">
            <a:avLst/>
          </a:prstGeom>
          <a:noFill/>
        </p:spPr>
        <p:txBody>
          <a:bodyPr wrap="square" rtlCol="0">
            <a:spAutoFit/>
          </a:bodyPr>
          <a:lstStyle/>
          <a:p>
            <a:r>
              <a:rPr lang="it-IT" dirty="0" smtClean="0"/>
              <a:t>barriera </a:t>
            </a:r>
            <a:r>
              <a:rPr lang="it-IT" dirty="0" smtClean="0">
                <a:sym typeface="Wingdings" pitchFamily="2" charset="2"/>
              </a:rPr>
              <a:t> resistenza</a:t>
            </a:r>
            <a:endParaRPr lang="it-IT" dirty="0"/>
          </a:p>
        </p:txBody>
      </p:sp>
      <p:cxnSp>
        <p:nvCxnSpPr>
          <p:cNvPr id="14" name="Connettore 2 13"/>
          <p:cNvCxnSpPr/>
          <p:nvPr/>
        </p:nvCxnSpPr>
        <p:spPr>
          <a:xfrm rot="5400000">
            <a:off x="3000364" y="2143122"/>
            <a:ext cx="1214446" cy="78581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5" name="Connettore 2 14"/>
          <p:cNvCxnSpPr/>
          <p:nvPr/>
        </p:nvCxnSpPr>
        <p:spPr>
          <a:xfrm rot="5400000">
            <a:off x="3500430" y="2143122"/>
            <a:ext cx="1214446" cy="78581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6" name="Connettore 2 15"/>
          <p:cNvCxnSpPr/>
          <p:nvPr/>
        </p:nvCxnSpPr>
        <p:spPr>
          <a:xfrm rot="5400000">
            <a:off x="4143372" y="2571750"/>
            <a:ext cx="1428760" cy="7143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CasellaDiTesto 16"/>
          <p:cNvSpPr txBox="1"/>
          <p:nvPr/>
        </p:nvSpPr>
        <p:spPr>
          <a:xfrm>
            <a:off x="4286248" y="1357304"/>
            <a:ext cx="128588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t>RIMOZIONE</a:t>
            </a:r>
            <a:endParaRPr lang="it-IT" dirty="0"/>
          </a:p>
        </p:txBody>
      </p:sp>
      <p:sp>
        <p:nvSpPr>
          <p:cNvPr id="18" name="CasellaDiTesto 17"/>
          <p:cNvSpPr txBox="1"/>
          <p:nvPr/>
        </p:nvSpPr>
        <p:spPr>
          <a:xfrm>
            <a:off x="428596" y="4500576"/>
            <a:ext cx="4071966" cy="46166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it-IT" sz="1200" i="1" dirty="0" smtClean="0"/>
              <a:t>Pensieri o ricordi dolorosi, di cui ci si vergogna, che non si vuol far emergere alla coscienza</a:t>
            </a:r>
            <a:endParaRPr lang="it-IT" sz="1200" i="1" dirty="0"/>
          </a:p>
        </p:txBody>
      </p:sp>
      <p:sp>
        <p:nvSpPr>
          <p:cNvPr id="19" name="CasellaDiTesto 18"/>
          <p:cNvSpPr txBox="1"/>
          <p:nvPr/>
        </p:nvSpPr>
        <p:spPr>
          <a:xfrm>
            <a:off x="5857884" y="1928808"/>
            <a:ext cx="14287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parte cosciente</a:t>
            </a:r>
            <a:endParaRPr lang="it-IT" dirty="0"/>
          </a:p>
        </p:txBody>
      </p:sp>
      <p:pic>
        <p:nvPicPr>
          <p:cNvPr id="33796" name="Picture 4" descr="Visualizza immagine di origine"/>
          <p:cNvPicPr>
            <a:picLocks noChangeAspect="1" noChangeArrowheads="1"/>
          </p:cNvPicPr>
          <p:nvPr/>
        </p:nvPicPr>
        <p:blipFill>
          <a:blip r:embed="rId5" cstate="print"/>
          <a:srcRect/>
          <a:stretch>
            <a:fillRect/>
          </a:stretch>
        </p:blipFill>
        <p:spPr bwMode="auto">
          <a:xfrm>
            <a:off x="4071934" y="2857502"/>
            <a:ext cx="428612" cy="428612"/>
          </a:xfrm>
          <a:prstGeom prst="rect">
            <a:avLst/>
          </a:prstGeom>
          <a:noFill/>
        </p:spPr>
      </p:pic>
      <p:pic>
        <p:nvPicPr>
          <p:cNvPr id="21" name="Picture 4" descr="Visualizza immagine di origine"/>
          <p:cNvPicPr>
            <a:picLocks noChangeAspect="1" noChangeArrowheads="1"/>
          </p:cNvPicPr>
          <p:nvPr/>
        </p:nvPicPr>
        <p:blipFill>
          <a:blip r:embed="rId5" cstate="print"/>
          <a:srcRect/>
          <a:stretch>
            <a:fillRect/>
          </a:stretch>
        </p:blipFill>
        <p:spPr bwMode="auto">
          <a:xfrm>
            <a:off x="2714612" y="2428874"/>
            <a:ext cx="428612" cy="428612"/>
          </a:xfrm>
          <a:prstGeom prst="rect">
            <a:avLst/>
          </a:prstGeom>
          <a:noFill/>
        </p:spPr>
      </p:pic>
      <p:pic>
        <p:nvPicPr>
          <p:cNvPr id="22" name="Picture 4" descr="Visualizza immagine di origine"/>
          <p:cNvPicPr>
            <a:picLocks noChangeAspect="1" noChangeArrowheads="1"/>
          </p:cNvPicPr>
          <p:nvPr/>
        </p:nvPicPr>
        <p:blipFill>
          <a:blip r:embed="rId5" cstate="print"/>
          <a:srcRect/>
          <a:stretch>
            <a:fillRect/>
          </a:stretch>
        </p:blipFill>
        <p:spPr bwMode="auto">
          <a:xfrm>
            <a:off x="5072066" y="3500444"/>
            <a:ext cx="428612" cy="428612"/>
          </a:xfrm>
          <a:prstGeom prst="rect">
            <a:avLst/>
          </a:prstGeom>
          <a:noFill/>
        </p:spPr>
      </p:pic>
      <p:cxnSp>
        <p:nvCxnSpPr>
          <p:cNvPr id="23" name="Connettore 2 22"/>
          <p:cNvCxnSpPr/>
          <p:nvPr/>
        </p:nvCxnSpPr>
        <p:spPr>
          <a:xfrm rot="5400000" flipH="1" flipV="1">
            <a:off x="2433622" y="3067054"/>
            <a:ext cx="500066" cy="80962"/>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25" name="Connettore 2 24"/>
          <p:cNvCxnSpPr/>
          <p:nvPr/>
        </p:nvCxnSpPr>
        <p:spPr>
          <a:xfrm flipV="1">
            <a:off x="4572000" y="3929072"/>
            <a:ext cx="438152" cy="214314"/>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cxnSp>
        <p:nvCxnSpPr>
          <p:cNvPr id="26" name="Connettore 2 25"/>
          <p:cNvCxnSpPr/>
          <p:nvPr/>
        </p:nvCxnSpPr>
        <p:spPr>
          <a:xfrm rot="5400000" flipH="1" flipV="1">
            <a:off x="3759987" y="3383763"/>
            <a:ext cx="419104" cy="223838"/>
          </a:xfrm>
          <a:prstGeom prst="straightConnector1">
            <a:avLst/>
          </a:prstGeom>
          <a:ln>
            <a:solidFill>
              <a:srgbClr val="FFFF00"/>
            </a:solidFill>
            <a:tailEnd type="arrow"/>
          </a:ln>
        </p:spPr>
        <p:style>
          <a:lnRef idx="2">
            <a:schemeClr val="accent6"/>
          </a:lnRef>
          <a:fillRef idx="0">
            <a:schemeClr val="accent6"/>
          </a:fillRef>
          <a:effectRef idx="1">
            <a:schemeClr val="accent6"/>
          </a:effectRef>
          <a:fontRef idx="minor">
            <a:schemeClr val="tx1"/>
          </a:fontRef>
        </p:style>
      </p:cxnSp>
      <p:sp>
        <p:nvSpPr>
          <p:cNvPr id="30" name="CasellaDiTesto 29"/>
          <p:cNvSpPr txBox="1"/>
          <p:nvPr/>
        </p:nvSpPr>
        <p:spPr>
          <a:xfrm>
            <a:off x="5429256" y="4000510"/>
            <a:ext cx="3214710" cy="923330"/>
          </a:xfrm>
          <a:prstGeom prst="rect">
            <a:avLst/>
          </a:prstGeom>
          <a:ln>
            <a:prstDash val="lgDashDot"/>
          </a:ln>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smtClean="0"/>
              <a:t>Bisogna rimuovere la barriera, arrivando ad accedere ai pensieri rimossi</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857256"/>
          </a:xfrm>
        </p:spPr>
        <p:txBody>
          <a:bodyPr/>
          <a:lstStyle/>
          <a:p>
            <a:r>
              <a:rPr lang="it-IT" dirty="0" smtClean="0"/>
              <a:t>Rimozione</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357158" y="1000114"/>
            <a:ext cx="8429684"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000" dirty="0"/>
              <a:t>“[La rimozione] Evidentemente era un meccanismo di </a:t>
            </a:r>
            <a:r>
              <a:rPr lang="it-IT" sz="2000" b="1" dirty="0"/>
              <a:t>difesa</a:t>
            </a:r>
            <a:r>
              <a:rPr lang="it-IT" sz="2000" dirty="0"/>
              <a:t> primario, paragonabile a un tentativo di </a:t>
            </a:r>
            <a:r>
              <a:rPr lang="it-IT" sz="2000" b="1" dirty="0"/>
              <a:t>fuga</a:t>
            </a:r>
            <a:r>
              <a:rPr lang="it-IT" sz="2000" dirty="0"/>
              <a:t> [...]. Dal primo atto della rimozione derivano alcune ulteriori conseguenze. Innanzitutto </a:t>
            </a:r>
            <a:r>
              <a:rPr lang="it-IT" sz="2000" b="1" dirty="0"/>
              <a:t>l’Io</a:t>
            </a:r>
            <a:r>
              <a:rPr lang="it-IT" sz="2000" dirty="0"/>
              <a:t> era costretto a </a:t>
            </a:r>
            <a:r>
              <a:rPr lang="it-IT" sz="2000" b="1" dirty="0"/>
              <a:t>difendersi</a:t>
            </a:r>
            <a:r>
              <a:rPr lang="it-IT" sz="2000" dirty="0"/>
              <a:t> dal costante, incombente assillo del </a:t>
            </a:r>
            <a:r>
              <a:rPr lang="it-IT" sz="2000" b="1" dirty="0"/>
              <a:t>rimosso</a:t>
            </a:r>
            <a:r>
              <a:rPr lang="it-IT" sz="2000" dirty="0"/>
              <a:t>, con un dispendio permanente di energia, e cioè con un contro investimento, e così si impoveriva; d’altro lato, il rimosso, che ora era inconscio, poteva scaricarsi e trovare soddisfazione per </a:t>
            </a:r>
            <a:r>
              <a:rPr lang="it-IT" sz="2000" b="1" dirty="0"/>
              <a:t>vie traverse</a:t>
            </a:r>
            <a:r>
              <a:rPr lang="it-IT" sz="2000" dirty="0"/>
              <a:t>, facendo in tal modo andare a vuoto gli intenti della rimozione stessa. Nell’isteria questa strada portava all’innervazione </a:t>
            </a:r>
            <a:r>
              <a:rPr lang="it-IT" sz="2000" b="1" dirty="0"/>
              <a:t>somatica</a:t>
            </a:r>
            <a:r>
              <a:rPr lang="it-IT" sz="2000" dirty="0"/>
              <a:t>, dando luogo a sintomi corporei e fisici [...]. Il compito terapeutico fu dunque quello di </a:t>
            </a:r>
            <a:r>
              <a:rPr lang="it-IT" sz="2000" b="1" dirty="0"/>
              <a:t>mettere a nudo le rimozioni</a:t>
            </a:r>
            <a:r>
              <a:rPr lang="it-IT" sz="2000" dirty="0"/>
              <a:t>. [...] In considerazione di questa nuova visione delle cose denominai il mio metodo di indagine e di terapia </a:t>
            </a:r>
            <a:r>
              <a:rPr lang="it-IT" sz="2000" b="1" dirty="0"/>
              <a:t>psicoanalisi</a:t>
            </a:r>
            <a:r>
              <a:rPr lang="it-IT" sz="2000" dirty="0"/>
              <a:t>, in sostituzione del termine catarsi”.</a:t>
            </a:r>
            <a:endParaRPr lang="it-IT" altLang="it-IT"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Seconda topica (1920)</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graphicFrame>
        <p:nvGraphicFramePr>
          <p:cNvPr id="5" name="Diagramma 4"/>
          <p:cNvGraphicFramePr/>
          <p:nvPr/>
        </p:nvGraphicFramePr>
        <p:xfrm>
          <a:off x="1571604" y="85723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err="1" smtClean="0"/>
              <a:t>Es</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642910" y="1232288"/>
            <a:ext cx="8001056" cy="36009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800" dirty="0" smtClean="0"/>
              <a:t>Forza impersonale e caotica: è il </a:t>
            </a:r>
            <a:r>
              <a:rPr lang="it-IT" altLang="it-IT" sz="3200" b="1" dirty="0" smtClean="0">
                <a:solidFill>
                  <a:srgbClr val="FF0000"/>
                </a:solidFill>
                <a:effectLst>
                  <a:outerShdw blurRad="38100" dist="38100" dir="2700000" algn="tl">
                    <a:srgbClr val="000000">
                      <a:alpha val="43137"/>
                    </a:srgbClr>
                  </a:outerShdw>
                </a:effectLst>
              </a:rPr>
              <a:t>POLO PULSIONALE</a:t>
            </a:r>
          </a:p>
          <a:p>
            <a:r>
              <a:rPr lang="it-IT" altLang="it-IT" sz="2800" dirty="0" smtClean="0"/>
              <a:t>(“investimenti pulsionali che esigono uno scarico”)</a:t>
            </a:r>
          </a:p>
          <a:p>
            <a:endParaRPr lang="it-IT" altLang="it-IT" sz="2800" dirty="0" smtClean="0"/>
          </a:p>
          <a:p>
            <a:pPr algn="just">
              <a:buFont typeface="Arial" pitchFamily="34" charset="0"/>
              <a:buChar char="•"/>
            </a:pPr>
            <a:r>
              <a:rPr lang="it-IT" altLang="it-IT" sz="2800" dirty="0" smtClean="0"/>
              <a:t> in tedesco è il pronome personale neutro (soggetto) della </a:t>
            </a:r>
            <a:r>
              <a:rPr lang="it-IT" altLang="it-IT" sz="2800" b="1" dirty="0" smtClean="0"/>
              <a:t>terza persona singolare</a:t>
            </a:r>
          </a:p>
          <a:p>
            <a:pPr algn="just">
              <a:buFont typeface="Arial" pitchFamily="34" charset="0"/>
              <a:buChar char="•"/>
            </a:pPr>
            <a:endParaRPr lang="it-IT" altLang="it-IT" sz="2800" b="1" dirty="0" smtClean="0"/>
          </a:p>
          <a:p>
            <a:pPr>
              <a:buFont typeface="Arial" pitchFamily="34" charset="0"/>
              <a:buChar char="•"/>
            </a:pPr>
            <a:r>
              <a:rPr lang="it-IT" altLang="it-IT" sz="2800" dirty="0" smtClean="0"/>
              <a:t> per certi versi simile alla “volontà” di Schopenhauer e Nietzsche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643041" cy="2411015"/>
          </a:xfrm>
          <a:prstGeom prst="ellipse">
            <a:avLst/>
          </a:prstGeom>
          <a:ln>
            <a:noFill/>
          </a:ln>
          <a:effectLst>
            <a:softEdge rad="112500"/>
          </a:effectLst>
        </p:spPr>
      </p:pic>
      <p:sp>
        <p:nvSpPr>
          <p:cNvPr id="4" name="CasellaDiTesto 3"/>
          <p:cNvSpPr txBox="1"/>
          <p:nvPr/>
        </p:nvSpPr>
        <p:spPr>
          <a:xfrm>
            <a:off x="428596" y="500048"/>
            <a:ext cx="8001056" cy="32932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ct val="50000"/>
              </a:spcBef>
              <a:buFontTx/>
              <a:buChar char="•"/>
            </a:pPr>
            <a:r>
              <a:rPr lang="it-IT" sz="3200" dirty="0" smtClean="0"/>
              <a:t> L’ </a:t>
            </a:r>
            <a:r>
              <a:rPr lang="it-IT" sz="3200" dirty="0" err="1" smtClean="0"/>
              <a:t>Es</a:t>
            </a:r>
            <a:r>
              <a:rPr lang="it-IT" sz="3200" dirty="0" smtClean="0"/>
              <a:t> è l’istanza </a:t>
            </a:r>
            <a:r>
              <a:rPr lang="it-IT" sz="3200" b="1" dirty="0" smtClean="0">
                <a:solidFill>
                  <a:srgbClr val="FF0000"/>
                </a:solidFill>
              </a:rPr>
              <a:t>PIÙ PRIMITIVA</a:t>
            </a:r>
            <a:r>
              <a:rPr lang="it-IT" sz="3200" dirty="0" smtClean="0"/>
              <a:t>: rappresenta i fondamenti biologici elementari della personalità </a:t>
            </a:r>
          </a:p>
          <a:p>
            <a:pPr algn="just">
              <a:spcBef>
                <a:spcPct val="50000"/>
              </a:spcBef>
              <a:buFontTx/>
              <a:buChar char="•"/>
            </a:pPr>
            <a:r>
              <a:rPr lang="it-IT" sz="3200" dirty="0" smtClean="0"/>
              <a:t> È la “</a:t>
            </a:r>
            <a:r>
              <a:rPr lang="it-IT" sz="3200" i="1" dirty="0" smtClean="0"/>
              <a:t>PARTE OSCURA, INACCESSIBILE DELLA NOSTRA PERSONALITÀ, UN CAOS, UN CROGIUOLO </a:t>
            </a:r>
            <a:r>
              <a:rPr lang="it-IT" sz="3200" i="1" dirty="0" err="1" smtClean="0"/>
              <a:t>DI</a:t>
            </a:r>
            <a:r>
              <a:rPr lang="it-IT" sz="3200" i="1" dirty="0" smtClean="0"/>
              <a:t> ECCITAMENTI RIBOLLENTI</a:t>
            </a:r>
            <a:r>
              <a:rPr lang="it-IT" sz="32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643041" cy="2411015"/>
          </a:xfrm>
          <a:prstGeom prst="ellipse">
            <a:avLst/>
          </a:prstGeom>
          <a:ln>
            <a:noFill/>
          </a:ln>
          <a:effectLst>
            <a:softEdge rad="112500"/>
          </a:effectLst>
        </p:spPr>
      </p:pic>
      <p:sp>
        <p:nvSpPr>
          <p:cNvPr id="4" name="CasellaDiTesto 3"/>
          <p:cNvSpPr txBox="1"/>
          <p:nvPr/>
        </p:nvSpPr>
        <p:spPr>
          <a:xfrm>
            <a:off x="214282" y="500048"/>
            <a:ext cx="8643998"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ct val="50000"/>
              </a:spcBef>
              <a:buFontTx/>
              <a:buChar char="•"/>
            </a:pPr>
            <a:r>
              <a:rPr lang="it-IT" altLang="it-IT" sz="2400" dirty="0" smtClean="0"/>
              <a:t> </a:t>
            </a:r>
            <a:r>
              <a:rPr lang="it-IT" altLang="it-IT" sz="3600" dirty="0" smtClean="0"/>
              <a:t>Non conosce né bene né male: è governato solo dal </a:t>
            </a:r>
            <a:r>
              <a:rPr lang="it-IT" altLang="it-IT"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PRINCIPIO DEL PIACERE</a:t>
            </a:r>
            <a:r>
              <a:rPr lang="it-IT" altLang="it-IT" sz="3600" b="1" dirty="0" smtClean="0"/>
              <a:t>. </a:t>
            </a:r>
          </a:p>
          <a:p>
            <a:pPr>
              <a:spcBef>
                <a:spcPct val="50000"/>
              </a:spcBef>
              <a:buFontTx/>
              <a:buChar char="•"/>
            </a:pPr>
            <a:r>
              <a:rPr lang="it-IT" altLang="it-IT" sz="3600" dirty="0" smtClean="0"/>
              <a:t> Supera il principio di non contraddizione: vuole contemporaneamente cose contrastanti.</a:t>
            </a:r>
          </a:p>
          <a:p>
            <a:pPr>
              <a:spcBef>
                <a:spcPct val="50000"/>
              </a:spcBef>
              <a:buFontTx/>
              <a:buChar char="•"/>
            </a:pPr>
            <a:r>
              <a:rPr lang="it-IT" altLang="it-IT" sz="3600" dirty="0" smtClean="0"/>
              <a:t> È la fonte della </a:t>
            </a:r>
            <a:r>
              <a:rPr lang="it-IT" altLang="it-IT" sz="3600" b="1" dirty="0" smtClean="0"/>
              <a:t>LIBÌDO = energia sessuale</a:t>
            </a:r>
            <a:endParaRPr lang="it-IT" altLang="it-IT"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15304" cy="642941"/>
          </a:xfrm>
        </p:spPr>
        <p:txBody>
          <a:bodyPr>
            <a:normAutofit fontScale="90000"/>
          </a:bodyPr>
          <a:lstStyle/>
          <a:p>
            <a:r>
              <a:rPr lang="it-IT" dirty="0" smtClean="0"/>
              <a:t>Vita</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357158" y="857238"/>
            <a:ext cx="8358246"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1200"/>
              </a:spcBef>
            </a:pPr>
            <a:r>
              <a:rPr lang="it-IT" sz="2400" dirty="0" smtClean="0"/>
              <a:t>Si laurea in </a:t>
            </a:r>
            <a:r>
              <a:rPr lang="it-IT" sz="2400" b="1" dirty="0" smtClean="0">
                <a:solidFill>
                  <a:srgbClr val="FF0000"/>
                </a:solidFill>
              </a:rPr>
              <a:t>MEDICINA</a:t>
            </a:r>
            <a:r>
              <a:rPr lang="it-IT" sz="2400" dirty="0" smtClean="0"/>
              <a:t>; deve abbandonare l’ambizione di diventare un ricercatore, avviando l’attività di medico per problemi finanziari</a:t>
            </a:r>
          </a:p>
          <a:p>
            <a:pPr algn="just">
              <a:spcBef>
                <a:spcPts val="1200"/>
              </a:spcBef>
            </a:pPr>
            <a:r>
              <a:rPr lang="it-IT" sz="2400" dirty="0" smtClean="0"/>
              <a:t>A Parigi lavora con </a:t>
            </a:r>
            <a:r>
              <a:rPr lang="it-IT" sz="2400" b="1" dirty="0" smtClean="0"/>
              <a:t>CHARCOT</a:t>
            </a:r>
            <a:r>
              <a:rPr lang="it-IT" sz="2400" dirty="0" smtClean="0"/>
              <a:t>; interesse verso il </a:t>
            </a:r>
            <a:r>
              <a:rPr lang="it-IT" sz="2400" b="1" dirty="0" smtClean="0">
                <a:solidFill>
                  <a:srgbClr val="FF0000"/>
                </a:solidFill>
              </a:rPr>
              <a:t>METODO IPNOTICO</a:t>
            </a:r>
          </a:p>
        </p:txBody>
      </p:sp>
      <p:pic>
        <p:nvPicPr>
          <p:cNvPr id="3" name="Picture 2" descr="Visualizza immagine di origine"/>
          <p:cNvPicPr>
            <a:picLocks noChangeAspect="1" noChangeArrowheads="1"/>
          </p:cNvPicPr>
          <p:nvPr/>
        </p:nvPicPr>
        <p:blipFill>
          <a:blip r:embed="rId3" cstate="print"/>
          <a:srcRect/>
          <a:stretch>
            <a:fillRect/>
          </a:stretch>
        </p:blipFill>
        <p:spPr bwMode="auto">
          <a:xfrm>
            <a:off x="7072330" y="3000378"/>
            <a:ext cx="1527932" cy="1998161"/>
          </a:xfrm>
          <a:prstGeom prst="rect">
            <a:avLst/>
          </a:prstGeom>
          <a:noFill/>
        </p:spPr>
      </p:pic>
      <p:pic>
        <p:nvPicPr>
          <p:cNvPr id="1028" name="Picture 4" descr="Visualizza immagine di origine"/>
          <p:cNvPicPr>
            <a:picLocks noChangeAspect="1" noChangeArrowheads="1"/>
          </p:cNvPicPr>
          <p:nvPr/>
        </p:nvPicPr>
        <p:blipFill>
          <a:blip r:embed="rId4" cstate="print"/>
          <a:srcRect/>
          <a:stretch>
            <a:fillRect/>
          </a:stretch>
        </p:blipFill>
        <p:spPr bwMode="auto">
          <a:xfrm>
            <a:off x="357158" y="3000378"/>
            <a:ext cx="1850361" cy="1951009"/>
          </a:xfrm>
          <a:prstGeom prst="rect">
            <a:avLst/>
          </a:prstGeom>
          <a:noFill/>
        </p:spPr>
      </p:pic>
      <p:pic>
        <p:nvPicPr>
          <p:cNvPr id="1030" name="Picture 6" descr="Visualizza immagine di origine"/>
          <p:cNvPicPr>
            <a:picLocks noChangeAspect="1" noChangeArrowheads="1"/>
          </p:cNvPicPr>
          <p:nvPr/>
        </p:nvPicPr>
        <p:blipFill>
          <a:blip r:embed="rId5" cstate="print"/>
          <a:srcRect/>
          <a:stretch>
            <a:fillRect/>
          </a:stretch>
        </p:blipFill>
        <p:spPr bwMode="auto">
          <a:xfrm>
            <a:off x="3786182" y="3071816"/>
            <a:ext cx="1857368" cy="18573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Due principi di base</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428727" cy="2411015"/>
          </a:xfrm>
          <a:prstGeom prst="ellipse">
            <a:avLst/>
          </a:prstGeom>
          <a:ln>
            <a:noFill/>
          </a:ln>
          <a:effectLst>
            <a:softEdge rad="112500"/>
          </a:effectLst>
        </p:spPr>
      </p:pic>
      <p:sp>
        <p:nvSpPr>
          <p:cNvPr id="4" name="CasellaDiTesto 3"/>
          <p:cNvSpPr txBox="1"/>
          <p:nvPr/>
        </p:nvSpPr>
        <p:spPr>
          <a:xfrm>
            <a:off x="285720" y="1214428"/>
            <a:ext cx="4214842"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PRINCIPIO </a:t>
            </a:r>
            <a:r>
              <a:rPr lang="it-IT"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PIACERE</a:t>
            </a:r>
            <a:r>
              <a:rPr lang="it-IT" sz="2400" b="1" dirty="0" smtClean="0"/>
              <a:t>:</a:t>
            </a:r>
            <a:r>
              <a:rPr lang="it-IT" sz="2400" dirty="0" smtClean="0"/>
              <a:t> l’energia viene scaricata </a:t>
            </a:r>
            <a:r>
              <a:rPr lang="it-IT" sz="2400" b="1" dirty="0" smtClean="0"/>
              <a:t>subito</a:t>
            </a:r>
            <a:r>
              <a:rPr lang="it-IT" sz="2400" dirty="0" smtClean="0"/>
              <a:t>. L’organismo lotta per ottenere una riduzione diretta e immediata della tensione, che fa diminuire il dolore e produce piacere (es. la fame porta a mangiare, il bisogno di succhiare porta a succhiarsi il dito)</a:t>
            </a:r>
          </a:p>
        </p:txBody>
      </p:sp>
      <p:sp>
        <p:nvSpPr>
          <p:cNvPr id="5" name="CasellaDiTesto 4"/>
          <p:cNvSpPr txBox="1"/>
          <p:nvPr/>
        </p:nvSpPr>
        <p:spPr>
          <a:xfrm>
            <a:off x="5143504" y="1428742"/>
            <a:ext cx="3438548"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PRINCIPIO </a:t>
            </a:r>
            <a:r>
              <a:rPr lang="it-IT"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REALTÀ</a:t>
            </a:r>
            <a:r>
              <a:rPr lang="it-IT" sz="2400" b="1" dirty="0" smtClean="0"/>
              <a:t>:</a:t>
            </a:r>
            <a:r>
              <a:rPr lang="it-IT" sz="2400" dirty="0" smtClean="0"/>
              <a:t> la mente esamina la realtà e </a:t>
            </a:r>
            <a:r>
              <a:rPr lang="it-IT" sz="2400" b="1" dirty="0" smtClean="0"/>
              <a:t>valuta</a:t>
            </a:r>
            <a:r>
              <a:rPr lang="it-IT" sz="2400" dirty="0" smtClean="0"/>
              <a:t> cosa è possibile fare, le varie azioni possibili da intraprendere prima di permettere all’energia di scaricarsi</a:t>
            </a:r>
            <a:endParaRPr lang="it-IT" altLang="it-IT" sz="24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Super-Io</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142844" y="1232287"/>
            <a:ext cx="642942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È </a:t>
            </a:r>
            <a:r>
              <a:rPr lang="it-IT" sz="3200" dirty="0"/>
              <a:t>la </a:t>
            </a:r>
            <a:r>
              <a:rPr lang="it-IT" sz="3200" b="1" dirty="0" smtClean="0">
                <a:solidFill>
                  <a:srgbClr val="FF0000"/>
                </a:solidFill>
              </a:rPr>
              <a:t>COSCIENZA MORALE</a:t>
            </a:r>
            <a:r>
              <a:rPr lang="it-IT" sz="3200" dirty="0" smtClean="0"/>
              <a:t>, </a:t>
            </a:r>
            <a:r>
              <a:rPr lang="it-IT" sz="3200" dirty="0" err="1" smtClean="0"/>
              <a:t>cioè…</a:t>
            </a:r>
            <a:endParaRPr lang="it-IT" sz="3200" dirty="0" smtClean="0"/>
          </a:p>
          <a:p>
            <a:r>
              <a:rPr lang="it-IT" sz="3200" dirty="0" smtClean="0"/>
              <a:t>- l’insieme </a:t>
            </a:r>
            <a:r>
              <a:rPr lang="it-IT" sz="3200" dirty="0"/>
              <a:t>delle </a:t>
            </a:r>
            <a:r>
              <a:rPr lang="it-IT" sz="3200" b="1" dirty="0" smtClean="0"/>
              <a:t>REGOLE</a:t>
            </a:r>
            <a:r>
              <a:rPr lang="it-IT" sz="3200" dirty="0" smtClean="0"/>
              <a:t> e </a:t>
            </a:r>
            <a:r>
              <a:rPr lang="it-IT" sz="3200" dirty="0"/>
              <a:t>delle </a:t>
            </a:r>
            <a:r>
              <a:rPr lang="it-IT" sz="3200" b="1" dirty="0"/>
              <a:t>proibizioni</a:t>
            </a:r>
            <a:r>
              <a:rPr lang="it-IT" sz="3200" dirty="0"/>
              <a:t> che nell’infanzia vengono date al bambino dai </a:t>
            </a:r>
            <a:r>
              <a:rPr lang="it-IT" sz="3200" dirty="0" smtClean="0"/>
              <a:t>genitori (figure di riferimento)</a:t>
            </a:r>
          </a:p>
          <a:p>
            <a:r>
              <a:rPr lang="it-IT" sz="3200" dirty="0" smtClean="0"/>
              <a:t>- e poi </a:t>
            </a:r>
            <a:r>
              <a:rPr lang="it-IT" sz="3200" b="1" dirty="0" smtClean="0"/>
              <a:t>interiorizzate</a:t>
            </a:r>
            <a:endParaRPr lang="it-IT" altLang="it-IT" sz="3200" b="1" dirty="0" smtClean="0"/>
          </a:p>
        </p:txBody>
      </p:sp>
      <p:pic>
        <p:nvPicPr>
          <p:cNvPr id="37890" name="Picture 2" descr="Visualizza immagine di origine"/>
          <p:cNvPicPr>
            <a:picLocks noChangeAspect="1" noChangeArrowheads="1"/>
          </p:cNvPicPr>
          <p:nvPr/>
        </p:nvPicPr>
        <p:blipFill>
          <a:blip r:embed="rId3" cstate="print"/>
          <a:srcRect/>
          <a:stretch>
            <a:fillRect/>
          </a:stretch>
        </p:blipFill>
        <p:spPr bwMode="auto">
          <a:xfrm>
            <a:off x="6715140" y="1500180"/>
            <a:ext cx="2162802" cy="228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Io</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4" name="CasellaDiTesto 3"/>
          <p:cNvSpPr txBox="1"/>
          <p:nvPr/>
        </p:nvSpPr>
        <p:spPr>
          <a:xfrm>
            <a:off x="642910" y="1232288"/>
            <a:ext cx="8001056"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buFont typeface="Arial" pitchFamily="34" charset="0"/>
              <a:buChar char="•"/>
            </a:pPr>
            <a:r>
              <a:rPr lang="it-IT" sz="2800" dirty="0" smtClean="0"/>
              <a:t> È  l’istanza </a:t>
            </a:r>
            <a:r>
              <a:rPr lang="it-IT" sz="2800" b="1" dirty="0" smtClean="0">
                <a:solidFill>
                  <a:srgbClr val="FF0000"/>
                </a:solidFill>
              </a:rPr>
              <a:t>RAZIONALE </a:t>
            </a:r>
            <a:r>
              <a:rPr lang="it-IT" sz="2800" dirty="0" smtClean="0">
                <a:solidFill>
                  <a:schemeClr val="tx1"/>
                </a:solidFill>
              </a:rPr>
              <a:t>E</a:t>
            </a:r>
            <a:r>
              <a:rPr lang="it-IT" sz="2800" b="1" dirty="0" smtClean="0">
                <a:solidFill>
                  <a:srgbClr val="FF0000"/>
                </a:solidFill>
              </a:rPr>
              <a:t> REALISTICA</a:t>
            </a:r>
            <a:r>
              <a:rPr lang="it-IT" sz="2800" b="1" dirty="0" smtClean="0"/>
              <a:t> </a:t>
            </a:r>
          </a:p>
          <a:p>
            <a:pPr algn="just">
              <a:buFont typeface="Arial" pitchFamily="34" charset="0"/>
              <a:buChar char="•"/>
            </a:pPr>
            <a:r>
              <a:rPr lang="it-IT" sz="2800" dirty="0" smtClean="0"/>
              <a:t> Funziona a livello </a:t>
            </a:r>
            <a:r>
              <a:rPr lang="it-IT" sz="2800" b="1" dirty="0" smtClean="0"/>
              <a:t>CONSCIO</a:t>
            </a:r>
            <a:r>
              <a:rPr lang="it-IT" sz="2800" dirty="0" smtClean="0"/>
              <a:t> </a:t>
            </a:r>
            <a:endParaRPr lang="it-IT" sz="2800" dirty="0"/>
          </a:p>
          <a:p>
            <a:pPr fontAlgn="auto">
              <a:lnSpc>
                <a:spcPct val="90000"/>
              </a:lnSpc>
              <a:spcAft>
                <a:spcPts val="0"/>
              </a:spcAft>
              <a:buFont typeface="Arial" pitchFamily="34" charset="0"/>
              <a:buChar char="•"/>
              <a:defRPr/>
            </a:pPr>
            <a:r>
              <a:rPr lang="it-IT" sz="2800" dirty="0"/>
              <a:t> </a:t>
            </a:r>
            <a:r>
              <a:rPr lang="it-IT" sz="2800" dirty="0" smtClean="0"/>
              <a:t>Funziona </a:t>
            </a:r>
            <a:r>
              <a:rPr lang="it-IT" sz="2800" dirty="0"/>
              <a:t>secondo il </a:t>
            </a:r>
            <a:r>
              <a:rPr lang="it-IT"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PRINCIPIO </a:t>
            </a:r>
            <a:r>
              <a:rPr lang="it-IT"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REALTÀ </a:t>
            </a:r>
            <a:r>
              <a:rPr lang="it-IT" sz="2800" dirty="0" smtClean="0"/>
              <a:t>e </a:t>
            </a:r>
            <a:r>
              <a:rPr lang="it-IT" sz="2800" dirty="0"/>
              <a:t>tende ad evitare punizioni o danni </a:t>
            </a:r>
            <a:endParaRPr lang="it-IT" sz="2800" dirty="0" smtClean="0"/>
          </a:p>
          <a:p>
            <a:pPr fontAlgn="auto">
              <a:lnSpc>
                <a:spcPct val="90000"/>
              </a:lnSpc>
              <a:spcAft>
                <a:spcPts val="0"/>
              </a:spcAft>
              <a:buFont typeface="Arial" pitchFamily="34" charset="0"/>
              <a:buChar char="•"/>
              <a:defRPr/>
            </a:pPr>
            <a:r>
              <a:rPr lang="it-IT" altLang="it-IT" sz="2800" dirty="0" smtClean="0">
                <a:solidFill>
                  <a:schemeClr val="tx1"/>
                </a:solidFill>
              </a:rPr>
              <a:t> Ha </a:t>
            </a:r>
            <a:r>
              <a:rPr lang="it-IT" altLang="it-IT" sz="2800" dirty="0">
                <a:solidFill>
                  <a:schemeClr val="tx1"/>
                </a:solidFill>
              </a:rPr>
              <a:t>il compito (con opportuni </a:t>
            </a:r>
            <a:r>
              <a:rPr lang="it-IT" altLang="it-IT" sz="2800" b="1" dirty="0">
                <a:solidFill>
                  <a:schemeClr val="tx1"/>
                </a:solidFill>
              </a:rPr>
              <a:t>compromessi</a:t>
            </a:r>
            <a:r>
              <a:rPr lang="it-IT" altLang="it-IT" sz="2800" dirty="0">
                <a:solidFill>
                  <a:schemeClr val="tx1"/>
                </a:solidFill>
              </a:rPr>
              <a:t>) di trovare un </a:t>
            </a:r>
            <a:r>
              <a:rPr lang="it-IT" altLang="it-IT" sz="2800" b="1" dirty="0" smtClean="0">
                <a:solidFill>
                  <a:schemeClr val="tx1"/>
                </a:solidFill>
              </a:rPr>
              <a:t>EQUILIBRIO </a:t>
            </a:r>
            <a:r>
              <a:rPr lang="it-IT" altLang="it-IT" sz="2800" dirty="0">
                <a:solidFill>
                  <a:schemeClr val="tx1"/>
                </a:solidFill>
              </a:rPr>
              <a:t>tra le pressioni dell’</a:t>
            </a:r>
            <a:r>
              <a:rPr lang="it-IT" altLang="it-IT" sz="2800" b="1" dirty="0" err="1">
                <a:solidFill>
                  <a:schemeClr val="tx1"/>
                </a:solidFill>
              </a:rPr>
              <a:t>Es</a:t>
            </a:r>
            <a:r>
              <a:rPr lang="it-IT" altLang="it-IT" sz="2800" dirty="0">
                <a:solidFill>
                  <a:schemeClr val="tx1"/>
                </a:solidFill>
              </a:rPr>
              <a:t>, del </a:t>
            </a:r>
            <a:r>
              <a:rPr lang="it-IT" altLang="it-IT" sz="2800" b="1" dirty="0">
                <a:solidFill>
                  <a:schemeClr val="tx1"/>
                </a:solidFill>
              </a:rPr>
              <a:t>Super-Io </a:t>
            </a:r>
            <a:r>
              <a:rPr lang="it-IT" altLang="it-IT" sz="2800" dirty="0">
                <a:solidFill>
                  <a:schemeClr val="tx1"/>
                </a:solidFill>
              </a:rPr>
              <a:t>e del </a:t>
            </a:r>
            <a:r>
              <a:rPr lang="it-IT" altLang="it-IT" sz="2800" b="1" dirty="0">
                <a:solidFill>
                  <a:schemeClr val="tx1"/>
                </a:solidFill>
              </a:rPr>
              <a:t>mondo esterno</a:t>
            </a:r>
            <a:r>
              <a:rPr lang="it-IT" altLang="it-IT" sz="2800" dirty="0">
                <a:solidFill>
                  <a:schemeClr val="tx1"/>
                </a:solidFill>
              </a:rPr>
              <a:t> </a:t>
            </a:r>
            <a:r>
              <a:rPr lang="it-IT" altLang="it-IT" sz="2800" dirty="0" smtClean="0">
                <a:solidFill>
                  <a:schemeClr val="tx1"/>
                </a:solidFill>
              </a:rPr>
              <a:t>(“tre </a:t>
            </a:r>
            <a:r>
              <a:rPr lang="it-IT" altLang="it-IT" sz="2800" dirty="0">
                <a:solidFill>
                  <a:schemeClr val="tx1"/>
                </a:solidFill>
              </a:rPr>
              <a:t>padroni </a:t>
            </a:r>
            <a:r>
              <a:rPr lang="it-IT" altLang="it-IT" sz="2800" dirty="0" smtClean="0">
                <a:solidFill>
                  <a:schemeClr val="tx1"/>
                </a:solidFill>
              </a:rPr>
              <a:t>severi”)</a:t>
            </a:r>
            <a:endParaRPr lang="it-IT" altLang="it-IT" sz="28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Io</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4" name="CasellaDiTesto 3"/>
          <p:cNvSpPr txBox="1"/>
          <p:nvPr/>
        </p:nvSpPr>
        <p:spPr>
          <a:xfrm>
            <a:off x="714348" y="1928808"/>
            <a:ext cx="314327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lnSpc>
                <a:spcPct val="90000"/>
              </a:lnSpc>
              <a:spcAft>
                <a:spcPts val="0"/>
              </a:spcAft>
              <a:defRPr/>
            </a:pPr>
            <a:r>
              <a:rPr lang="it-IT" altLang="it-IT" sz="2400" b="1" dirty="0">
                <a:solidFill>
                  <a:schemeClr val="tx1"/>
                </a:solidFill>
              </a:rPr>
              <a:t>Personalità normale</a:t>
            </a:r>
          </a:p>
          <a:p>
            <a:pPr algn="just">
              <a:lnSpc>
                <a:spcPct val="90000"/>
              </a:lnSpc>
              <a:defRPr/>
            </a:pPr>
            <a:r>
              <a:rPr lang="it-IT" altLang="it-IT" sz="2400" dirty="0" smtClean="0">
                <a:solidFill>
                  <a:schemeClr val="tx1"/>
                </a:solidFill>
              </a:rPr>
              <a:t>Riesce </a:t>
            </a:r>
            <a:r>
              <a:rPr lang="it-IT" altLang="it-IT" sz="2400" dirty="0">
                <a:solidFill>
                  <a:schemeClr val="tx1"/>
                </a:solidFill>
              </a:rPr>
              <a:t>a padroneggiare abbastanza bene la situazione (appagare le diverse esigenze)</a:t>
            </a:r>
          </a:p>
        </p:txBody>
      </p:sp>
      <p:grpSp>
        <p:nvGrpSpPr>
          <p:cNvPr id="56322" name="Group 2"/>
          <p:cNvGrpSpPr>
            <a:grpSpLocks/>
          </p:cNvGrpSpPr>
          <p:nvPr/>
        </p:nvGrpSpPr>
        <p:grpSpPr bwMode="auto">
          <a:xfrm>
            <a:off x="4000496" y="1571618"/>
            <a:ext cx="4429156" cy="2786082"/>
            <a:chOff x="4305" y="4230"/>
            <a:chExt cx="4125" cy="2175"/>
          </a:xfrm>
        </p:grpSpPr>
        <p:sp>
          <p:nvSpPr>
            <p:cNvPr id="56323" name="AutoShape 3"/>
            <p:cNvSpPr>
              <a:spLocks noChangeArrowheads="1"/>
            </p:cNvSpPr>
            <p:nvPr/>
          </p:nvSpPr>
          <p:spPr bwMode="auto">
            <a:xfrm>
              <a:off x="5610" y="4635"/>
              <a:ext cx="2190" cy="1560"/>
            </a:xfrm>
            <a:prstGeom prst="triangle">
              <a:avLst>
                <a:gd name="adj" fmla="val 50000"/>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b="1" i="0" u="none" strike="noStrike" cap="none" normalizeH="0" baseline="0" dirty="0" smtClean="0">
                  <a:ln>
                    <a:noFill/>
                  </a:ln>
                  <a:solidFill>
                    <a:srgbClr val="FF0000"/>
                  </a:solidFill>
                  <a:effectLst/>
                  <a:latin typeface="Calibri" pitchFamily="34" charset="0"/>
                  <a:cs typeface="Arial" pitchFamily="34" charset="0"/>
                </a:rPr>
                <a:t>IO</a:t>
              </a:r>
              <a:endParaRPr kumimoji="0" lang="it-IT" b="0" i="0" u="none" strike="noStrike" cap="none" normalizeH="0" baseline="0" dirty="0" smtClean="0">
                <a:ln>
                  <a:noFill/>
                </a:ln>
                <a:solidFill>
                  <a:srgbClr val="FF0000"/>
                </a:solidFill>
                <a:effectLst/>
                <a:latin typeface="Arial" pitchFamily="34" charset="0"/>
                <a:cs typeface="Arial" pitchFamily="34" charset="0"/>
              </a:endParaRPr>
            </a:p>
          </p:txBody>
        </p:sp>
        <p:sp>
          <p:nvSpPr>
            <p:cNvPr id="56324" name="Text Box 4"/>
            <p:cNvSpPr txBox="1">
              <a:spLocks noChangeArrowheads="1"/>
            </p:cNvSpPr>
            <p:nvPr/>
          </p:nvSpPr>
          <p:spPr bwMode="auto">
            <a:xfrm>
              <a:off x="5790" y="4230"/>
              <a:ext cx="1605"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1" u="none" strike="noStrike" cap="none" normalizeH="0" baseline="0" dirty="0" smtClean="0">
                  <a:ln>
                    <a:noFill/>
                  </a:ln>
                  <a:solidFill>
                    <a:schemeClr val="tx1"/>
                  </a:solidFill>
                  <a:effectLst/>
                  <a:latin typeface="Calibri" pitchFamily="34" charset="0"/>
                  <a:cs typeface="Arial" pitchFamily="34" charset="0"/>
                </a:rPr>
                <a:t>mondo esterno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Text Box 5"/>
            <p:cNvSpPr txBox="1">
              <a:spLocks noChangeArrowheads="1"/>
            </p:cNvSpPr>
            <p:nvPr/>
          </p:nvSpPr>
          <p:spPr bwMode="auto">
            <a:xfrm>
              <a:off x="7800" y="6000"/>
              <a:ext cx="630"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1" u="none" strike="noStrike" cap="none" normalizeH="0" baseline="0" dirty="0" err="1" smtClean="0">
                  <a:ln>
                    <a:noFill/>
                  </a:ln>
                  <a:solidFill>
                    <a:schemeClr val="tx1"/>
                  </a:solidFill>
                  <a:effectLst/>
                  <a:latin typeface="Calibri" pitchFamily="34" charset="0"/>
                  <a:cs typeface="Arial" pitchFamily="34" charset="0"/>
                </a:rPr>
                <a:t>Es</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6" name="Text Box 6"/>
            <p:cNvSpPr txBox="1">
              <a:spLocks noChangeArrowheads="1"/>
            </p:cNvSpPr>
            <p:nvPr/>
          </p:nvSpPr>
          <p:spPr bwMode="auto">
            <a:xfrm>
              <a:off x="4305" y="6000"/>
              <a:ext cx="1305" cy="4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400" b="0" i="1" u="none" strike="noStrike" cap="none" normalizeH="0" baseline="0" dirty="0" smtClean="0">
                  <a:ln>
                    <a:noFill/>
                  </a:ln>
                  <a:solidFill>
                    <a:schemeClr val="tx1"/>
                  </a:solidFill>
                  <a:effectLst/>
                  <a:latin typeface="Calibri" pitchFamily="34" charset="0"/>
                  <a:cs typeface="Arial" pitchFamily="34" charset="0"/>
                </a:rPr>
                <a:t>Super-io</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pic>
        <p:nvPicPr>
          <p:cNvPr id="46082" name="Picture 2" descr="Visualizza immagine di origine"/>
          <p:cNvPicPr>
            <a:picLocks noChangeAspect="1" noChangeArrowheads="1"/>
          </p:cNvPicPr>
          <p:nvPr/>
        </p:nvPicPr>
        <p:blipFill>
          <a:blip r:embed="rId3" cstate="print"/>
          <a:srcRect l="15045"/>
          <a:stretch>
            <a:fillRect/>
          </a:stretch>
        </p:blipFill>
        <p:spPr bwMode="auto">
          <a:xfrm>
            <a:off x="1643042" y="357172"/>
            <a:ext cx="6249608" cy="43394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49506" name="Rectangle 2"/>
          <p:cNvSpPr>
            <a:spLocks noGrp="1" noChangeArrowheads="1"/>
          </p:cNvSpPr>
          <p:nvPr>
            <p:ph type="title"/>
          </p:nvPr>
        </p:nvSpPr>
        <p:spPr/>
        <p:txBody>
          <a:bodyPr/>
          <a:lstStyle/>
          <a:p>
            <a:r>
              <a:rPr lang="it-IT"/>
              <a:t>Transfert</a:t>
            </a:r>
          </a:p>
        </p:txBody>
      </p:sp>
      <p:sp>
        <p:nvSpPr>
          <p:cNvPr id="149507" name="Rectangle 3"/>
          <p:cNvSpPr>
            <a:spLocks noGrp="1" noChangeArrowheads="1"/>
          </p:cNvSpPr>
          <p:nvPr>
            <p:ph type="body" idx="1"/>
          </p:nvPr>
        </p:nvSpPr>
        <p:spPr>
          <a:xfrm>
            <a:off x="285720" y="1357304"/>
            <a:ext cx="8643998" cy="3643338"/>
          </a:xfrm>
        </p:spPr>
        <p:style>
          <a:lnRef idx="2">
            <a:schemeClr val="accent2"/>
          </a:lnRef>
          <a:fillRef idx="1">
            <a:schemeClr val="lt1"/>
          </a:fillRef>
          <a:effectRef idx="0">
            <a:schemeClr val="accent2"/>
          </a:effectRef>
          <a:fontRef idx="minor">
            <a:schemeClr val="dk1"/>
          </a:fontRef>
        </p:style>
        <p:txBody>
          <a:bodyPr>
            <a:noAutofit/>
          </a:bodyPr>
          <a:lstStyle/>
          <a:p>
            <a:pPr marL="0" algn="just">
              <a:spcBef>
                <a:spcPts val="0"/>
              </a:spcBef>
              <a:buFontTx/>
              <a:buNone/>
            </a:pPr>
            <a:r>
              <a:rPr lang="it-IT" sz="2800" dirty="0"/>
              <a:t>Durante la </a:t>
            </a:r>
            <a:r>
              <a:rPr lang="it-IT" sz="2800" dirty="0" smtClean="0"/>
              <a:t>seduta analitica si </a:t>
            </a:r>
            <a:r>
              <a:rPr lang="it-IT" sz="2800" dirty="0"/>
              <a:t>sviluppa un particolare tipo di </a:t>
            </a:r>
            <a:r>
              <a:rPr lang="it-IT" sz="2800" dirty="0" smtClean="0"/>
              <a:t>relazione tra paziente e terapeuta </a:t>
            </a:r>
            <a:r>
              <a:rPr lang="it-IT" sz="2800" dirty="0"/>
              <a:t>che </a:t>
            </a:r>
            <a:r>
              <a:rPr lang="it-IT" sz="2800" dirty="0" smtClean="0"/>
              <a:t>Freud definisce </a:t>
            </a:r>
            <a:r>
              <a:rPr lang="it-IT" sz="2800" b="1" dirty="0" smtClean="0">
                <a:solidFill>
                  <a:srgbClr val="FF0000"/>
                </a:solidFill>
              </a:rPr>
              <a:t>TRANSFERT</a:t>
            </a:r>
            <a:r>
              <a:rPr lang="it-IT" sz="2800" dirty="0" smtClean="0"/>
              <a:t>.</a:t>
            </a:r>
          </a:p>
          <a:p>
            <a:pPr marL="0" algn="just">
              <a:spcBef>
                <a:spcPts val="0"/>
              </a:spcBef>
            </a:pPr>
            <a:r>
              <a:rPr lang="it-IT" sz="2800" dirty="0" smtClean="0"/>
              <a:t>Intensa relazione emotiva </a:t>
            </a:r>
            <a:r>
              <a:rPr lang="it-IT" sz="2800" b="1" i="1" dirty="0" smtClean="0"/>
              <a:t>non giustificata </a:t>
            </a:r>
            <a:r>
              <a:rPr lang="it-IT" sz="2800" dirty="0" smtClean="0"/>
              <a:t>dai dati di fatto</a:t>
            </a:r>
          </a:p>
          <a:p>
            <a:pPr marL="0" algn="just">
              <a:spcBef>
                <a:spcPts val="0"/>
              </a:spcBef>
            </a:pPr>
            <a:r>
              <a:rPr lang="it-IT" sz="2800" dirty="0" smtClean="0"/>
              <a:t>Va dall’innamoramento più sensuale all’odio</a:t>
            </a:r>
          </a:p>
          <a:p>
            <a:pPr marL="0" algn="just">
              <a:spcBef>
                <a:spcPts val="0"/>
              </a:spcBef>
            </a:pPr>
            <a:r>
              <a:rPr lang="it-IT" sz="2800" dirty="0" smtClean="0"/>
              <a:t>Il paziente </a:t>
            </a:r>
            <a:r>
              <a:rPr lang="it-IT" sz="2800" b="1" dirty="0" smtClean="0"/>
              <a:t>PROIETTA</a:t>
            </a:r>
            <a:r>
              <a:rPr lang="it-IT" sz="2800" dirty="0" smtClean="0"/>
              <a:t> sull’analista emozioni che riguardano RELAZIONI  SIGNIFICATIVE PASSATE</a:t>
            </a:r>
          </a:p>
        </p:txBody>
      </p:sp>
      <p:pic>
        <p:nvPicPr>
          <p:cNvPr id="24578" name="Picture 2" descr="Visualizza immagine di origine"/>
          <p:cNvPicPr>
            <a:picLocks noChangeAspect="1" noChangeArrowheads="1"/>
          </p:cNvPicPr>
          <p:nvPr/>
        </p:nvPicPr>
        <p:blipFill>
          <a:blip r:embed="rId4" cstate="print"/>
          <a:srcRect l="20483" t="3800" r="8613"/>
          <a:stretch>
            <a:fillRect/>
          </a:stretch>
        </p:blipFill>
        <p:spPr bwMode="auto">
          <a:xfrm>
            <a:off x="6572264" y="142858"/>
            <a:ext cx="2143140" cy="120558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49506" name="Rectangle 2"/>
          <p:cNvSpPr>
            <a:spLocks noGrp="1" noChangeArrowheads="1"/>
          </p:cNvSpPr>
          <p:nvPr>
            <p:ph type="title"/>
          </p:nvPr>
        </p:nvSpPr>
        <p:spPr>
          <a:xfrm>
            <a:off x="457200" y="205979"/>
            <a:ext cx="5257808" cy="857250"/>
          </a:xfrm>
        </p:spPr>
        <p:txBody>
          <a:bodyPr/>
          <a:lstStyle/>
          <a:p>
            <a:r>
              <a:rPr lang="it-IT" dirty="0"/>
              <a:t>Transfert</a:t>
            </a:r>
          </a:p>
        </p:txBody>
      </p:sp>
      <p:sp>
        <p:nvSpPr>
          <p:cNvPr id="149507" name="Rectangle 3"/>
          <p:cNvSpPr>
            <a:spLocks noGrp="1" noChangeArrowheads="1"/>
          </p:cNvSpPr>
          <p:nvPr>
            <p:ph type="body" idx="1"/>
          </p:nvPr>
        </p:nvSpPr>
        <p:spPr>
          <a:xfrm>
            <a:off x="285720" y="2143122"/>
            <a:ext cx="8643998" cy="2643206"/>
          </a:xfrm>
        </p:spPr>
        <p:style>
          <a:lnRef idx="2">
            <a:schemeClr val="accent2"/>
          </a:lnRef>
          <a:fillRef idx="1">
            <a:schemeClr val="lt1"/>
          </a:fillRef>
          <a:effectRef idx="0">
            <a:schemeClr val="accent2"/>
          </a:effectRef>
          <a:fontRef idx="minor">
            <a:schemeClr val="dk1"/>
          </a:fontRef>
        </p:style>
        <p:txBody>
          <a:bodyPr>
            <a:normAutofit/>
          </a:bodyPr>
          <a:lstStyle/>
          <a:p>
            <a:pPr marL="0" algn="just">
              <a:spcBef>
                <a:spcPts val="0"/>
              </a:spcBef>
              <a:buFontTx/>
              <a:buNone/>
            </a:pPr>
            <a:r>
              <a:rPr lang="it-IT" dirty="0" smtClean="0"/>
              <a:t>Il transfert è </a:t>
            </a:r>
            <a:r>
              <a:rPr lang="it-IT" b="1" dirty="0" smtClean="0">
                <a:solidFill>
                  <a:srgbClr val="FF0000"/>
                </a:solidFill>
              </a:rPr>
              <a:t>INEVITABILE</a:t>
            </a:r>
            <a:r>
              <a:rPr lang="it-IT" dirty="0" smtClean="0"/>
              <a:t>.</a:t>
            </a:r>
          </a:p>
          <a:p>
            <a:pPr marL="0" algn="just">
              <a:spcBef>
                <a:spcPts val="0"/>
              </a:spcBef>
              <a:buFontTx/>
              <a:buNone/>
            </a:pPr>
            <a:endParaRPr lang="it-IT" dirty="0" smtClean="0"/>
          </a:p>
          <a:p>
            <a:pPr marL="0" algn="just">
              <a:spcBef>
                <a:spcPts val="0"/>
              </a:spcBef>
              <a:buFontTx/>
              <a:buNone/>
            </a:pPr>
            <a:r>
              <a:rPr lang="it-IT" dirty="0" smtClean="0"/>
              <a:t>Il transfert </a:t>
            </a:r>
            <a:r>
              <a:rPr lang="it-IT" dirty="0"/>
              <a:t>è </a:t>
            </a:r>
            <a:r>
              <a:rPr lang="it-IT" b="1" dirty="0" smtClean="0">
                <a:solidFill>
                  <a:srgbClr val="FF0000"/>
                </a:solidFill>
              </a:rPr>
              <a:t>UTILE</a:t>
            </a:r>
            <a:r>
              <a:rPr lang="it-IT" dirty="0" smtClean="0"/>
              <a:t> </a:t>
            </a:r>
            <a:r>
              <a:rPr lang="it-IT" dirty="0"/>
              <a:t>per </a:t>
            </a:r>
            <a:r>
              <a:rPr lang="it-IT" dirty="0" smtClean="0"/>
              <a:t>l’analista: </a:t>
            </a:r>
            <a:r>
              <a:rPr lang="it-IT" dirty="0"/>
              <a:t>lo aiuta meglio a definire il tipo di relazioni che il paziente intratteneva con il </a:t>
            </a:r>
            <a:r>
              <a:rPr lang="it-IT" dirty="0" smtClean="0"/>
              <a:t>genitore</a:t>
            </a:r>
            <a:r>
              <a:rPr lang="it-IT" dirty="0"/>
              <a:t>.</a:t>
            </a:r>
          </a:p>
        </p:txBody>
      </p:sp>
      <p:pic>
        <p:nvPicPr>
          <p:cNvPr id="2050" name="Picture 2" descr="Visualizza immagine di origine"/>
          <p:cNvPicPr>
            <a:picLocks noChangeAspect="1" noChangeArrowheads="1"/>
          </p:cNvPicPr>
          <p:nvPr/>
        </p:nvPicPr>
        <p:blipFill>
          <a:blip r:embed="rId4" cstate="print"/>
          <a:srcRect/>
          <a:stretch>
            <a:fillRect/>
          </a:stretch>
        </p:blipFill>
        <p:spPr bwMode="auto">
          <a:xfrm>
            <a:off x="5214942" y="129592"/>
            <a:ext cx="3548064" cy="258501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49506" name="Rectangle 2"/>
          <p:cNvSpPr>
            <a:spLocks noGrp="1" noChangeArrowheads="1"/>
          </p:cNvSpPr>
          <p:nvPr>
            <p:ph type="title"/>
          </p:nvPr>
        </p:nvSpPr>
        <p:spPr>
          <a:xfrm>
            <a:off x="457200" y="205979"/>
            <a:ext cx="8229600" cy="579821"/>
          </a:xfrm>
        </p:spPr>
        <p:txBody>
          <a:bodyPr>
            <a:normAutofit fontScale="90000"/>
          </a:bodyPr>
          <a:lstStyle/>
          <a:p>
            <a:r>
              <a:rPr lang="it-IT" dirty="0"/>
              <a:t>Transfert</a:t>
            </a:r>
          </a:p>
        </p:txBody>
      </p:sp>
      <p:sp>
        <p:nvSpPr>
          <p:cNvPr id="149507" name="Rectangle 3"/>
          <p:cNvSpPr>
            <a:spLocks noGrp="1" noChangeArrowheads="1"/>
          </p:cNvSpPr>
          <p:nvPr>
            <p:ph type="body" idx="1"/>
          </p:nvPr>
        </p:nvSpPr>
        <p:spPr>
          <a:xfrm>
            <a:off x="457200" y="857239"/>
            <a:ext cx="8229600" cy="400052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algn="just">
              <a:spcBef>
                <a:spcPts val="0"/>
              </a:spcBef>
              <a:buFontTx/>
              <a:buNone/>
            </a:pPr>
            <a:r>
              <a:rPr lang="it-IT" sz="2000" dirty="0"/>
              <a:t>“In ogni trattamento analitico si stabilisce, senza alcun intervento del medico, una </a:t>
            </a:r>
            <a:r>
              <a:rPr lang="it-IT" sz="2000" b="1" dirty="0"/>
              <a:t>intensa relazione emotiva </a:t>
            </a:r>
            <a:r>
              <a:rPr lang="it-IT" sz="2000" dirty="0"/>
              <a:t>del paziente nei confronti dell’analista, </a:t>
            </a:r>
            <a:r>
              <a:rPr lang="it-IT" sz="2000" b="1" dirty="0"/>
              <a:t>relazione che i dati di fatto reali non giustificano </a:t>
            </a:r>
            <a:r>
              <a:rPr lang="it-IT" sz="2000" dirty="0"/>
              <a:t>in alcun modo. Questa relazione può essere </a:t>
            </a:r>
            <a:r>
              <a:rPr lang="it-IT" sz="2000" b="1" dirty="0">
                <a:solidFill>
                  <a:srgbClr val="00B050"/>
                </a:solidFill>
              </a:rPr>
              <a:t>positiva</a:t>
            </a:r>
            <a:r>
              <a:rPr lang="it-IT" sz="2000" dirty="0"/>
              <a:t> o </a:t>
            </a:r>
            <a:r>
              <a:rPr lang="it-IT" sz="2000" b="1" dirty="0">
                <a:solidFill>
                  <a:srgbClr val="FF0000"/>
                </a:solidFill>
              </a:rPr>
              <a:t>negativa</a:t>
            </a:r>
            <a:r>
              <a:rPr lang="it-IT" sz="2000" dirty="0"/>
              <a:t>, e varia dall’innamoramento più appassionato e sensuale alle espressioni estreme del risentimento, dell’esasperazione e dell’odio. Questa relazione, che per brevità chiameremo “traslazione”, prende ben presto nel paziente il posto del desiderio di guarire, e </a:t>
            </a:r>
            <a:r>
              <a:rPr lang="it-IT" sz="2000" b="1" dirty="0"/>
              <a:t>finché è affettuosa e misurata, essa rappresenta un sostegno</a:t>
            </a:r>
            <a:r>
              <a:rPr lang="it-IT" sz="2000" dirty="0"/>
              <a:t> per il comune lavoro analitico. In seguito, quando assume le caratteristiche della passione o si converte in ostilità, diventa il principale strumento della resistenza. [...] Voler eludere questo fenomeno sarebbe comunque insensato: non c’è analisi senza traslazione. [...] Ad opera dell’analista </a:t>
            </a:r>
            <a:r>
              <a:rPr lang="it-IT" sz="2000" b="1" dirty="0"/>
              <a:t>la traslazione viene resa cosciente al malato</a:t>
            </a:r>
            <a:r>
              <a:rPr lang="it-IT" sz="2000" dirty="0"/>
              <a:t>, e viene risolta quando si è riusciti a persuadere quest’ultimo che nel suo comportamento </a:t>
            </a:r>
            <a:r>
              <a:rPr lang="it-IT" sz="2000" b="1" dirty="0"/>
              <a:t>egli </a:t>
            </a:r>
            <a:r>
              <a:rPr lang="it-IT" sz="2000" b="1" dirty="0" err="1"/>
              <a:t>riesperimenta</a:t>
            </a:r>
            <a:r>
              <a:rPr lang="it-IT" sz="2000" b="1" dirty="0"/>
              <a:t> relazioni emotive che derivano dai suoi investimenti oggettuali più remoti e appartenenti al periodo rimosso della sua infanzia</a:t>
            </a:r>
            <a:r>
              <a:rPr lang="it-IT" sz="2000" dirty="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42338" name="Rectangle 2"/>
          <p:cNvSpPr>
            <a:spLocks noGrp="1" noChangeArrowheads="1"/>
          </p:cNvSpPr>
          <p:nvPr>
            <p:ph type="title"/>
          </p:nvPr>
        </p:nvSpPr>
        <p:spPr/>
        <p:txBody>
          <a:bodyPr/>
          <a:lstStyle/>
          <a:p>
            <a:r>
              <a:rPr lang="it-IT"/>
              <a:t>Meccanismi di difesa</a:t>
            </a:r>
          </a:p>
        </p:txBody>
      </p:sp>
      <p:sp>
        <p:nvSpPr>
          <p:cNvPr id="142339" name="Rectangle 3"/>
          <p:cNvSpPr>
            <a:spLocks noGrp="1" noChangeArrowheads="1"/>
          </p:cNvSpPr>
          <p:nvPr>
            <p:ph type="body" idx="1"/>
          </p:nvPr>
        </p:nvSpPr>
        <p:spPr/>
        <p:txBody>
          <a:bodyPr>
            <a:normAutofit/>
          </a:bodyPr>
          <a:lstStyle/>
          <a:p>
            <a:pPr marL="0" algn="just">
              <a:lnSpc>
                <a:spcPct val="90000"/>
              </a:lnSpc>
              <a:buFontTx/>
              <a:buNone/>
            </a:pPr>
            <a:r>
              <a:rPr lang="it-IT" sz="2000" dirty="0" smtClean="0"/>
              <a:t>L’Io </a:t>
            </a:r>
            <a:r>
              <a:rPr lang="it-IT" sz="2000" dirty="0"/>
              <a:t>affronta i problemi in modo </a:t>
            </a:r>
            <a:r>
              <a:rPr lang="it-IT" sz="2000" dirty="0" smtClean="0"/>
              <a:t>realistico; </a:t>
            </a:r>
            <a:r>
              <a:rPr lang="it-IT" sz="2000" dirty="0"/>
              <a:t>quando non può difendersi dall’angoscia con metodi </a:t>
            </a:r>
            <a:r>
              <a:rPr lang="it-IT" sz="2000" dirty="0" smtClean="0"/>
              <a:t>razionali </a:t>
            </a:r>
            <a:r>
              <a:rPr lang="it-IT" sz="2000" dirty="0"/>
              <a:t>impiega mezzi </a:t>
            </a:r>
            <a:r>
              <a:rPr lang="it-IT" sz="2000" dirty="0" smtClean="0"/>
              <a:t>illusori: </a:t>
            </a:r>
            <a:r>
              <a:rPr lang="it-IT" sz="2000" dirty="0"/>
              <a:t>i </a:t>
            </a:r>
            <a:r>
              <a:rPr lang="it-IT" sz="2000" b="1" dirty="0">
                <a:solidFill>
                  <a:srgbClr val="FF0000"/>
                </a:solidFill>
              </a:rPr>
              <a:t>meccanismi di difesa </a:t>
            </a:r>
            <a:r>
              <a:rPr lang="it-IT" sz="2000" dirty="0"/>
              <a:t>che hanno l’obiettivo di tutelare l’equilibrio psichico.</a:t>
            </a:r>
          </a:p>
          <a:p>
            <a:pPr marL="0" algn="just">
              <a:lnSpc>
                <a:spcPct val="90000"/>
              </a:lnSpc>
              <a:buFontTx/>
              <a:buNone/>
            </a:pPr>
            <a:endParaRPr lang="it-IT" sz="2000" dirty="0"/>
          </a:p>
          <a:p>
            <a:pPr marL="0" algn="just">
              <a:lnSpc>
                <a:spcPct val="90000"/>
              </a:lnSpc>
              <a:buFontTx/>
              <a:buNone/>
            </a:pPr>
            <a:r>
              <a:rPr lang="it-IT" sz="2000" dirty="0"/>
              <a:t>Questi meccanismi sono messi in atto da tutte le </a:t>
            </a:r>
            <a:r>
              <a:rPr lang="it-IT" sz="2000" dirty="0" smtClean="0"/>
              <a:t>persone. </a:t>
            </a:r>
            <a:endParaRPr lang="it-IT" sz="2000" dirty="0"/>
          </a:p>
          <a:p>
            <a:pPr marL="0" algn="just">
              <a:lnSpc>
                <a:spcPct val="90000"/>
              </a:lnSpc>
              <a:buFontTx/>
              <a:buNone/>
            </a:pPr>
            <a:endParaRPr lang="it-IT" sz="2000" dirty="0"/>
          </a:p>
          <a:p>
            <a:pPr marL="0" algn="just">
              <a:lnSpc>
                <a:spcPct val="90000"/>
              </a:lnSpc>
              <a:buFontTx/>
              <a:buNone/>
            </a:pPr>
            <a:r>
              <a:rPr lang="it-IT" sz="2000" dirty="0"/>
              <a:t>Tutti i meccanismi di difesa hanno due caratteristiche in comune: </a:t>
            </a:r>
          </a:p>
          <a:p>
            <a:pPr marL="0" algn="just">
              <a:lnSpc>
                <a:spcPct val="90000"/>
              </a:lnSpc>
              <a:buFontTx/>
              <a:buNone/>
            </a:pPr>
            <a:r>
              <a:rPr lang="it-IT" sz="2000" b="1" dirty="0"/>
              <a:t>1</a:t>
            </a:r>
            <a:r>
              <a:rPr lang="it-IT" sz="2000" b="1" dirty="0" smtClean="0"/>
              <a:t>. negano</a:t>
            </a:r>
            <a:r>
              <a:rPr lang="it-IT" sz="2000" b="1" dirty="0"/>
              <a:t>, falsificano o deformano la realtà</a:t>
            </a:r>
          </a:p>
          <a:p>
            <a:pPr marL="0" algn="just">
              <a:lnSpc>
                <a:spcPct val="90000"/>
              </a:lnSpc>
              <a:buFontTx/>
              <a:buNone/>
            </a:pPr>
            <a:r>
              <a:rPr lang="it-IT" sz="2000" b="1" dirty="0" smtClean="0"/>
              <a:t>2. operano </a:t>
            </a:r>
            <a:r>
              <a:rPr lang="it-IT" sz="2000" b="1" dirty="0"/>
              <a:t>fuori della consapevolezza del soggetto, cioè </a:t>
            </a:r>
            <a:r>
              <a:rPr lang="it-IT" sz="2000" b="1" dirty="0" smtClean="0"/>
              <a:t>nell’inconscio </a:t>
            </a:r>
            <a:endParaRPr lang="it-IT" sz="2000" b="1" dirty="0"/>
          </a:p>
          <a:p>
            <a:pPr>
              <a:lnSpc>
                <a:spcPct val="90000"/>
              </a:lnSpc>
              <a:buFontTx/>
              <a:buNone/>
            </a:pPr>
            <a:endParaRPr lang="it-IT"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68963" name="Rectangle 3"/>
          <p:cNvSpPr>
            <a:spLocks noGrp="1" noChangeArrowheads="1"/>
          </p:cNvSpPr>
          <p:nvPr>
            <p:ph type="body" idx="1"/>
          </p:nvPr>
        </p:nvSpPr>
        <p:spPr>
          <a:xfrm>
            <a:off x="857224" y="1071553"/>
            <a:ext cx="8072494" cy="3000396"/>
          </a:xfrm>
        </p:spPr>
        <p:style>
          <a:lnRef idx="2">
            <a:schemeClr val="accent2"/>
          </a:lnRef>
          <a:fillRef idx="1">
            <a:schemeClr val="lt1"/>
          </a:fillRef>
          <a:effectRef idx="0">
            <a:schemeClr val="accent2"/>
          </a:effectRef>
          <a:fontRef idx="minor">
            <a:schemeClr val="dk1"/>
          </a:fontRef>
        </p:style>
        <p:txBody>
          <a:bodyPr>
            <a:normAutofit fontScale="92500"/>
          </a:bodyPr>
          <a:lstStyle/>
          <a:p>
            <a:pPr marL="0" algn="just">
              <a:lnSpc>
                <a:spcPts val="2800"/>
              </a:lnSpc>
              <a:spcBef>
                <a:spcPts val="0"/>
              </a:spcBef>
              <a:buFontTx/>
              <a:buNone/>
            </a:pPr>
            <a:r>
              <a:rPr lang="it-IT" sz="2800" dirty="0" smtClean="0"/>
              <a:t>I </a:t>
            </a:r>
            <a:r>
              <a:rPr lang="it-IT" sz="2800" dirty="0"/>
              <a:t>meccanismi di difesa si formano nel corso </a:t>
            </a:r>
            <a:r>
              <a:rPr lang="it-IT" sz="2800" b="1" dirty="0"/>
              <a:t>dell’infanzia</a:t>
            </a:r>
            <a:r>
              <a:rPr lang="it-IT" sz="2800" dirty="0"/>
              <a:t> quando si presenta una </a:t>
            </a:r>
            <a:r>
              <a:rPr lang="it-IT" sz="2800" dirty="0" smtClean="0"/>
              <a:t>minaccia. </a:t>
            </a:r>
          </a:p>
          <a:p>
            <a:pPr marL="0" algn="just">
              <a:lnSpc>
                <a:spcPts val="2800"/>
              </a:lnSpc>
              <a:spcBef>
                <a:spcPts val="0"/>
              </a:spcBef>
              <a:buFontTx/>
              <a:buNone/>
            </a:pPr>
            <a:r>
              <a:rPr lang="it-IT" sz="2800" dirty="0" smtClean="0"/>
              <a:t>Il </a:t>
            </a:r>
            <a:r>
              <a:rPr lang="it-IT" sz="2800" dirty="0"/>
              <a:t>soggetto utilizza strategie </a:t>
            </a:r>
            <a:r>
              <a:rPr lang="it-IT" sz="2800" dirty="0" smtClean="0"/>
              <a:t>funzionali all’</a:t>
            </a:r>
            <a:r>
              <a:rPr lang="it-IT" sz="2800" dirty="0" err="1" smtClean="0"/>
              <a:t>evitamento</a:t>
            </a:r>
            <a:r>
              <a:rPr lang="it-IT" sz="2800" dirty="0" smtClean="0"/>
              <a:t> </a:t>
            </a:r>
            <a:r>
              <a:rPr lang="it-IT" sz="2800" dirty="0"/>
              <a:t>dell’ansia. </a:t>
            </a:r>
            <a:endParaRPr lang="it-IT" sz="2800" dirty="0" smtClean="0"/>
          </a:p>
          <a:p>
            <a:pPr marL="0" algn="just">
              <a:lnSpc>
                <a:spcPts val="2800"/>
              </a:lnSpc>
              <a:spcBef>
                <a:spcPts val="0"/>
              </a:spcBef>
              <a:buFontTx/>
              <a:buNone/>
            </a:pPr>
            <a:endParaRPr lang="it-IT" sz="2800" dirty="0"/>
          </a:p>
          <a:p>
            <a:pPr marL="0" algn="just">
              <a:lnSpc>
                <a:spcPts val="2800"/>
              </a:lnSpc>
              <a:spcBef>
                <a:spcPts val="0"/>
              </a:spcBef>
              <a:buFontTx/>
              <a:buNone/>
            </a:pPr>
            <a:r>
              <a:rPr lang="it-IT" sz="2800" dirty="0"/>
              <a:t>Diventano </a:t>
            </a:r>
            <a:r>
              <a:rPr lang="it-IT" sz="2800" b="1" dirty="0"/>
              <a:t>patologici</a:t>
            </a:r>
            <a:r>
              <a:rPr lang="it-IT" sz="2800" dirty="0"/>
              <a:t> quando le difese sono troppo rigide, inefficaci, non variegate, compromettendo la flessibilità, l’armonia e l’adattamento del funzionamento mentale.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15304" cy="642941"/>
          </a:xfrm>
        </p:spPr>
        <p:txBody>
          <a:bodyPr>
            <a:normAutofit fontScale="90000"/>
          </a:bodyPr>
          <a:lstStyle/>
          <a:p>
            <a:r>
              <a:rPr lang="it-IT" dirty="0" smtClean="0"/>
              <a:t>Vita</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357158" y="857238"/>
            <a:ext cx="835824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ts val="1200"/>
              </a:spcBef>
            </a:pPr>
            <a:r>
              <a:rPr lang="it-IT" sz="2400" dirty="0" smtClean="0"/>
              <a:t>A Vienna lavora con </a:t>
            </a:r>
            <a:r>
              <a:rPr lang="it-IT" sz="2400" b="1" dirty="0" smtClean="0"/>
              <a:t>BREUER</a:t>
            </a:r>
            <a:r>
              <a:rPr lang="it-IT" sz="2400" dirty="0" smtClean="0"/>
              <a:t> a casi di </a:t>
            </a:r>
            <a:r>
              <a:rPr lang="it-IT" sz="2400" b="1" dirty="0" smtClean="0">
                <a:solidFill>
                  <a:srgbClr val="FF0000"/>
                </a:solidFill>
              </a:rPr>
              <a:t>ISTERIA</a:t>
            </a:r>
          </a:p>
          <a:p>
            <a:pPr algn="just">
              <a:buFontTx/>
              <a:buChar char="-"/>
            </a:pPr>
            <a:r>
              <a:rPr lang="it-IT" sz="2400" dirty="0" smtClean="0"/>
              <a:t> scoperta dell’</a:t>
            </a:r>
            <a:r>
              <a:rPr lang="it-IT" sz="2400" b="1" dirty="0" smtClean="0">
                <a:solidFill>
                  <a:srgbClr val="FF0000"/>
                </a:solidFill>
                <a:effectLst>
                  <a:outerShdw blurRad="38100" dist="38100" dir="2700000" algn="tl">
                    <a:srgbClr val="000000">
                      <a:alpha val="43137"/>
                    </a:srgbClr>
                  </a:outerShdw>
                </a:effectLst>
              </a:rPr>
              <a:t>INCONSCIO</a:t>
            </a:r>
            <a:r>
              <a:rPr lang="it-IT" sz="2400" dirty="0" smtClean="0"/>
              <a:t>: nasce la </a:t>
            </a:r>
            <a:r>
              <a:rPr lang="it-IT" sz="2400" b="1" dirty="0" smtClean="0">
                <a:solidFill>
                  <a:srgbClr val="FF0000"/>
                </a:solidFill>
                <a:effectLst>
                  <a:outerShdw blurRad="38100" dist="38100" dir="2700000" algn="tl">
                    <a:srgbClr val="000000">
                      <a:alpha val="43137"/>
                    </a:srgbClr>
                  </a:outerShdw>
                </a:effectLst>
              </a:rPr>
              <a:t>PSICOANALISI</a:t>
            </a:r>
          </a:p>
        </p:txBody>
      </p:sp>
      <p:pic>
        <p:nvPicPr>
          <p:cNvPr id="75778" name="Picture 2" descr="Visualizza immagine di origine"/>
          <p:cNvPicPr>
            <a:picLocks noChangeAspect="1" noChangeArrowheads="1"/>
          </p:cNvPicPr>
          <p:nvPr/>
        </p:nvPicPr>
        <p:blipFill>
          <a:blip r:embed="rId3" cstate="print"/>
          <a:srcRect/>
          <a:stretch>
            <a:fillRect/>
          </a:stretch>
        </p:blipFill>
        <p:spPr bwMode="auto">
          <a:xfrm>
            <a:off x="1571604" y="1785932"/>
            <a:ext cx="6165518" cy="323689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69986" name="Rectangle 2"/>
          <p:cNvSpPr>
            <a:spLocks noGrp="1" noChangeArrowheads="1"/>
          </p:cNvSpPr>
          <p:nvPr>
            <p:ph type="title"/>
          </p:nvPr>
        </p:nvSpPr>
        <p:spPr/>
        <p:txBody>
          <a:bodyPr/>
          <a:lstStyle/>
          <a:p>
            <a:r>
              <a:rPr lang="it-IT"/>
              <a:t>Meccanismi di difesa</a:t>
            </a:r>
          </a:p>
        </p:txBody>
      </p:sp>
      <p:sp>
        <p:nvSpPr>
          <p:cNvPr id="169987" name="Rectangle 3"/>
          <p:cNvSpPr>
            <a:spLocks noGrp="1" noChangeArrowheads="1"/>
          </p:cNvSpPr>
          <p:nvPr>
            <p:ph type="body" idx="1"/>
          </p:nvPr>
        </p:nvSpPr>
        <p:spPr>
          <a:xfrm>
            <a:off x="468313" y="1092994"/>
            <a:ext cx="8229600" cy="4050506"/>
          </a:xfrm>
        </p:spPr>
        <p:txBody>
          <a:bodyPr>
            <a:normAutofit/>
          </a:bodyPr>
          <a:lstStyle/>
          <a:p>
            <a:pPr marL="0" algn="just">
              <a:buFontTx/>
              <a:buNone/>
            </a:pPr>
            <a:r>
              <a:rPr lang="it-IT" sz="2200" b="1" dirty="0">
                <a:solidFill>
                  <a:srgbClr val="FF3300"/>
                </a:solidFill>
              </a:rPr>
              <a:t>Negazione</a:t>
            </a:r>
            <a:r>
              <a:rPr lang="it-IT" sz="2200" dirty="0"/>
              <a:t>: è il più primitivo, consiste nel rifiutarsi di credere all’esistenza di qualcosa di inaccettabile. </a:t>
            </a:r>
            <a:endParaRPr lang="it-IT" sz="2200" b="1" dirty="0"/>
          </a:p>
          <a:p>
            <a:pPr marL="0" algn="just">
              <a:buFontTx/>
              <a:buNone/>
            </a:pPr>
            <a:endParaRPr lang="it-IT" sz="2200" dirty="0"/>
          </a:p>
          <a:p>
            <a:pPr marL="0" algn="just">
              <a:buFontTx/>
              <a:buNone/>
            </a:pPr>
            <a:r>
              <a:rPr lang="it-IT" sz="2200" b="1" dirty="0">
                <a:solidFill>
                  <a:srgbClr val="FF3300"/>
                </a:solidFill>
              </a:rPr>
              <a:t>Rimozione</a:t>
            </a:r>
            <a:r>
              <a:rPr lang="it-IT" sz="2200" dirty="0"/>
              <a:t>: è molto elementare e consiste nel rimuovere nell’inconscio idee e tensioni penose. </a:t>
            </a:r>
          </a:p>
          <a:p>
            <a:pPr marL="0" algn="just">
              <a:buFontTx/>
              <a:buNone/>
            </a:pPr>
            <a:r>
              <a:rPr lang="it-IT" sz="2200" dirty="0"/>
              <a:t>In effetti tale meccanismo le mette in ombra, non le cancella del tutto e un contenuto rimosso può essere spostato su un contenuto simbolicamente appropriato. Ad es. un figlio che ha rimosso sentimenti ostili verso il padre potrà esprimere tali sentimenti verso altri simboli dell’autorità</a:t>
            </a:r>
            <a:r>
              <a:rPr lang="it-IT" sz="2200" dirty="0" smtClean="0"/>
              <a:t>.</a:t>
            </a:r>
            <a:endParaRPr lang="it-IT"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428727" cy="2411015"/>
          </a:xfrm>
          <a:prstGeom prst="ellipse">
            <a:avLst/>
          </a:prstGeom>
          <a:ln>
            <a:noFill/>
          </a:ln>
          <a:effectLst>
            <a:softEdge rad="112500"/>
          </a:effectLst>
        </p:spPr>
      </p:pic>
      <p:sp>
        <p:nvSpPr>
          <p:cNvPr id="171011" name="Rectangle 3"/>
          <p:cNvSpPr>
            <a:spLocks noGrp="1" noChangeArrowheads="1"/>
          </p:cNvSpPr>
          <p:nvPr>
            <p:ph type="body" idx="1"/>
          </p:nvPr>
        </p:nvSpPr>
        <p:spPr>
          <a:xfrm>
            <a:off x="285720" y="428610"/>
            <a:ext cx="8229600" cy="4104084"/>
          </a:xfrm>
        </p:spPr>
        <p:txBody>
          <a:bodyPr>
            <a:noAutofit/>
          </a:bodyPr>
          <a:lstStyle/>
          <a:p>
            <a:pPr marL="0">
              <a:buFontTx/>
              <a:buNone/>
            </a:pPr>
            <a:r>
              <a:rPr lang="it-IT" sz="1800" b="1" dirty="0">
                <a:solidFill>
                  <a:srgbClr val="FF3300"/>
                </a:solidFill>
              </a:rPr>
              <a:t>Proiezione</a:t>
            </a:r>
            <a:r>
              <a:rPr lang="it-IT" sz="1800" dirty="0"/>
              <a:t>: tale meccanismo permette di attribuire ad un altro un istinto inaccettabile e che non vogliamo riconoscere come nostro. Ad es. “</a:t>
            </a:r>
            <a:r>
              <a:rPr lang="it-IT" sz="1800" i="1" dirty="0"/>
              <a:t>sono andato male a scuola perché gli insegnanti sono stupidi</a:t>
            </a:r>
            <a:r>
              <a:rPr lang="it-IT" sz="1800" dirty="0"/>
              <a:t>”. </a:t>
            </a:r>
          </a:p>
          <a:p>
            <a:pPr marL="0">
              <a:buFontTx/>
              <a:buNone/>
            </a:pPr>
            <a:r>
              <a:rPr lang="it-IT" sz="1800" b="1" dirty="0">
                <a:solidFill>
                  <a:srgbClr val="FF3300"/>
                </a:solidFill>
              </a:rPr>
              <a:t>Formazione reattiva</a:t>
            </a:r>
            <a:r>
              <a:rPr lang="it-IT" sz="1800" dirty="0"/>
              <a:t>: l’Io maschera emozioni inaccettabili con il suo opposto. Ad es. l’odio sostituito con l’amore.</a:t>
            </a:r>
          </a:p>
          <a:p>
            <a:pPr marL="0">
              <a:buFontTx/>
              <a:buNone/>
            </a:pPr>
            <a:r>
              <a:rPr lang="it-IT" sz="1800" b="1" dirty="0">
                <a:solidFill>
                  <a:srgbClr val="FF3300"/>
                </a:solidFill>
              </a:rPr>
              <a:t>Regressione</a:t>
            </a:r>
            <a:r>
              <a:rPr lang="it-IT" sz="1800" b="1" dirty="0"/>
              <a:t>:</a:t>
            </a:r>
            <a:r>
              <a:rPr lang="it-IT" sz="1800" dirty="0"/>
              <a:t> l’individuo attraverso questo meccanismo torna ad un livello di sviluppo precedente. La regressione può essere determinata da disillusioni, momenti di difficoltà, sentimenti spiacevoli (ansia, colpa, depressione, frustrazione), eventi di natura fisica (malattia, affaticamento). </a:t>
            </a:r>
          </a:p>
          <a:p>
            <a:pPr marL="0">
              <a:buFontTx/>
              <a:buNone/>
            </a:pPr>
            <a:r>
              <a:rPr lang="it-IT" sz="1800" b="1" dirty="0">
                <a:solidFill>
                  <a:srgbClr val="FF3300"/>
                </a:solidFill>
              </a:rPr>
              <a:t>Sublimazione</a:t>
            </a:r>
            <a:r>
              <a:rPr lang="it-IT" sz="1800" b="1" dirty="0"/>
              <a:t>:</a:t>
            </a:r>
            <a:r>
              <a:rPr lang="it-IT" sz="1800" dirty="0"/>
              <a:t> l’energia pulsionale viene utilizzata in attività socialmente accettate. La creatività artistica e intellettuale è un classico e tradizionale esempio di sublimazione. </a:t>
            </a:r>
            <a:r>
              <a:rPr lang="it-IT" sz="1800" dirty="0" smtClean="0"/>
              <a:t>È </a:t>
            </a:r>
            <a:r>
              <a:rPr lang="it-IT" sz="1800" dirty="0"/>
              <a:t>un processo normale e non patologico, considerato come l’unico meccanismo difensivo realmente «riuscito» poiché va a costituire tratti di personalità </a:t>
            </a:r>
            <a:r>
              <a:rPr lang="it-IT" sz="1800" dirty="0" smtClean="0"/>
              <a:t>sani </a:t>
            </a:r>
            <a:r>
              <a:rPr lang="it-IT" sz="1800" dirty="0"/>
              <a:t>e integrati.</a:t>
            </a:r>
            <a:r>
              <a:rPr lang="it-IT" sz="1800" b="1" dirty="0"/>
              <a:t> </a:t>
            </a:r>
            <a:endParaRPr lang="it-IT"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normAutofit/>
          </a:bodyPr>
          <a:lstStyle/>
          <a:p>
            <a:r>
              <a:rPr lang="it-IT" dirty="0" smtClean="0"/>
              <a:t>Le vie per arrivare all’inconscio</a:t>
            </a:r>
            <a:endParaRPr lang="it-IT" dirty="0"/>
          </a:p>
        </p:txBody>
      </p:sp>
      <p:sp>
        <p:nvSpPr>
          <p:cNvPr id="4" name="CasellaDiTesto 3"/>
          <p:cNvSpPr txBox="1"/>
          <p:nvPr/>
        </p:nvSpPr>
        <p:spPr>
          <a:xfrm>
            <a:off x="857224" y="1232288"/>
            <a:ext cx="728667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smtClean="0"/>
              <a:t>Il trattamento psicoterapico cerca </a:t>
            </a:r>
            <a:r>
              <a:rPr lang="it-IT" sz="2400" dirty="0"/>
              <a:t>di </a:t>
            </a:r>
            <a:r>
              <a:rPr lang="it-IT" sz="2400" b="1" dirty="0" smtClean="0"/>
              <a:t>ELIMINARE LE RESISTENZE</a:t>
            </a:r>
            <a:r>
              <a:rPr lang="it-IT" sz="2400" dirty="0" smtClean="0"/>
              <a:t> della mente e di ARRIVARE ALL’INCONSCIO. </a:t>
            </a:r>
          </a:p>
        </p:txBody>
      </p:sp>
      <p:sp>
        <p:nvSpPr>
          <p:cNvPr id="5" name="CasellaDiTesto 4"/>
          <p:cNvSpPr txBox="1"/>
          <p:nvPr/>
        </p:nvSpPr>
        <p:spPr>
          <a:xfrm>
            <a:off x="1857356" y="2143122"/>
            <a:ext cx="6858048"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sz="2000" dirty="0" smtClean="0"/>
              <a:t>“Quando </a:t>
            </a:r>
            <a:r>
              <a:rPr lang="it-IT" sz="2000" dirty="0"/>
              <a:t>ci accingiamo a far guarire un ammalato, a liberarlo dai suoi sintomi morbosi, egli ci oppone una </a:t>
            </a:r>
            <a:r>
              <a:rPr lang="it-IT" sz="2000" b="1" dirty="0"/>
              <a:t>resistenza</a:t>
            </a:r>
            <a:r>
              <a:rPr lang="it-IT" sz="2000" dirty="0"/>
              <a:t> violenta, tenace e persistente per tutta la durata del </a:t>
            </a:r>
            <a:r>
              <a:rPr lang="it-IT" sz="2000" dirty="0" smtClean="0"/>
              <a:t>trattamento”</a:t>
            </a:r>
            <a:endParaRPr lang="it-IT" altLang="it-IT" sz="2000" b="1" dirty="0" smtClean="0">
              <a:solidFill>
                <a:schemeClr val="tx1"/>
              </a:solidFill>
            </a:endParaRPr>
          </a:p>
        </p:txBody>
      </p:sp>
      <p:sp>
        <p:nvSpPr>
          <p:cNvPr id="6" name="Text Box 5"/>
          <p:cNvSpPr txBox="1">
            <a:spLocks noChangeArrowheads="1"/>
          </p:cNvSpPr>
          <p:nvPr/>
        </p:nvSpPr>
        <p:spPr bwMode="auto">
          <a:xfrm>
            <a:off x="571472" y="3571882"/>
            <a:ext cx="2057400" cy="571500"/>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ipnosi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786050" y="3571882"/>
            <a:ext cx="4572000" cy="646331"/>
          </a:xfrm>
          <a:prstGeom prst="rect">
            <a:avLst/>
          </a:prstGeom>
        </p:spPr>
        <p:txBody>
          <a:bodyPr>
            <a:spAutoFit/>
          </a:bodyPr>
          <a:lstStyle/>
          <a:p>
            <a:r>
              <a:rPr lang="it-IT" dirty="0"/>
              <a:t>risultati </a:t>
            </a:r>
            <a:r>
              <a:rPr lang="it-IT" dirty="0" smtClean="0"/>
              <a:t>incostanti</a:t>
            </a:r>
            <a:r>
              <a:rPr lang="it-IT" dirty="0"/>
              <a:t>, “capricciosi”: con l’ipnosi si </a:t>
            </a:r>
            <a:r>
              <a:rPr lang="it-IT" b="1" i="1" dirty="0" smtClean="0"/>
              <a:t>evita</a:t>
            </a:r>
            <a:r>
              <a:rPr lang="it-IT" dirty="0" smtClean="0"/>
              <a:t> </a:t>
            </a:r>
            <a:r>
              <a:rPr lang="it-IT" dirty="0"/>
              <a:t>la resistenza del paziente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6" name="Text Box 5"/>
          <p:cNvSpPr txBox="1">
            <a:spLocks noChangeArrowheads="1"/>
          </p:cNvSpPr>
          <p:nvPr/>
        </p:nvSpPr>
        <p:spPr bwMode="auto">
          <a:xfrm>
            <a:off x="214282" y="357172"/>
            <a:ext cx="2057400" cy="928694"/>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libere associazioni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428860" y="214296"/>
            <a:ext cx="6286544" cy="3108543"/>
          </a:xfrm>
          <a:prstGeom prst="rect">
            <a:avLst/>
          </a:prstGeom>
        </p:spPr>
        <p:txBody>
          <a:bodyPr wrap="square">
            <a:spAutoFit/>
          </a:bodyPr>
          <a:lstStyle/>
          <a:p>
            <a:r>
              <a:rPr lang="it-IT" sz="2800" dirty="0" smtClean="0"/>
              <a:t>“Anziché spingere il paziente a dire qualcosa su un determinato tema, lo si sollecitava ora a </a:t>
            </a:r>
            <a:r>
              <a:rPr lang="it-IT" sz="2800" b="1" dirty="0" smtClean="0"/>
              <a:t>lasciarsi andare alle “libere associazioni”</a:t>
            </a:r>
            <a:r>
              <a:rPr lang="it-IT" sz="2800" dirty="0" smtClean="0"/>
              <a:t>, ossia a dire tutto ciò che gli passava per la testa, astenendosi da qualsiasi rappresentazione finalizzata cosciente”</a:t>
            </a:r>
            <a:endParaRPr lang="it-IT" sz="2800" dirty="0"/>
          </a:p>
        </p:txBody>
      </p:sp>
      <p:pic>
        <p:nvPicPr>
          <p:cNvPr id="8" name="Picture 2" descr="Visualizza immagine di origine"/>
          <p:cNvPicPr>
            <a:picLocks noChangeAspect="1" noChangeArrowheads="1"/>
          </p:cNvPicPr>
          <p:nvPr/>
        </p:nvPicPr>
        <p:blipFill>
          <a:blip r:embed="rId3" cstate="print"/>
          <a:srcRect/>
          <a:stretch>
            <a:fillRect/>
          </a:stretch>
        </p:blipFill>
        <p:spPr bwMode="auto">
          <a:xfrm>
            <a:off x="4429124" y="3214692"/>
            <a:ext cx="3143228" cy="1732348"/>
          </a:xfrm>
          <a:prstGeom prst="rect">
            <a:avLst/>
          </a:prstGeom>
          <a:noFill/>
        </p:spPr>
      </p:pic>
      <p:sp>
        <p:nvSpPr>
          <p:cNvPr id="9" name="Rettangolo 8"/>
          <p:cNvSpPr/>
          <p:nvPr/>
        </p:nvSpPr>
        <p:spPr>
          <a:xfrm>
            <a:off x="2143108" y="3857634"/>
            <a:ext cx="1928826" cy="646331"/>
          </a:xfrm>
          <a:prstGeom prst="rect">
            <a:avLst/>
          </a:prstGeom>
        </p:spPr>
        <p:txBody>
          <a:bodyPr wrap="square">
            <a:spAutoFit/>
          </a:bodyPr>
          <a:lstStyle/>
          <a:p>
            <a:pPr algn="ctr"/>
            <a:r>
              <a:rPr lang="it-IT" dirty="0" smtClean="0"/>
              <a:t>Il divano di Freud (museo di Londra)</a:t>
            </a: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6" name="Text Box 5"/>
          <p:cNvSpPr txBox="1">
            <a:spLocks noChangeArrowheads="1"/>
          </p:cNvSpPr>
          <p:nvPr/>
        </p:nvSpPr>
        <p:spPr bwMode="auto">
          <a:xfrm>
            <a:off x="214282" y="357172"/>
            <a:ext cx="2057400" cy="928694"/>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libere associazioni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428860" y="214296"/>
            <a:ext cx="6572296" cy="2677656"/>
          </a:xfrm>
          <a:prstGeom prst="rect">
            <a:avLst/>
          </a:prstGeom>
        </p:spPr>
        <p:txBody>
          <a:bodyPr wrap="square">
            <a:spAutoFit/>
          </a:bodyPr>
          <a:lstStyle/>
          <a:p>
            <a:r>
              <a:rPr lang="it-IT" sz="2800" dirty="0" smtClean="0"/>
              <a:t>Si mette il paziente a proprio </a:t>
            </a:r>
            <a:r>
              <a:rPr lang="it-IT" sz="2800" b="1" dirty="0" smtClean="0"/>
              <a:t>AGIO</a:t>
            </a:r>
            <a:r>
              <a:rPr lang="it-IT" sz="2800" dirty="0" smtClean="0"/>
              <a:t> (divano).</a:t>
            </a:r>
          </a:p>
          <a:p>
            <a:r>
              <a:rPr lang="it-IT" sz="2800" dirty="0" smtClean="0"/>
              <a:t>Non deve vedere lo psicoanalista.</a:t>
            </a:r>
          </a:p>
          <a:p>
            <a:r>
              <a:rPr lang="it-IT" sz="2800" dirty="0" smtClean="0"/>
              <a:t>Si fornisce uno </a:t>
            </a:r>
            <a:r>
              <a:rPr lang="it-IT" sz="2800" b="1" dirty="0" err="1" smtClean="0"/>
              <a:t>stimolo</a:t>
            </a:r>
            <a:r>
              <a:rPr lang="it-IT" sz="2800" dirty="0" err="1" smtClean="0"/>
              <a:t>…</a:t>
            </a:r>
            <a:r>
              <a:rPr lang="it-IT" sz="2800" dirty="0" smtClean="0"/>
              <a:t> il paziente deve </a:t>
            </a:r>
            <a:r>
              <a:rPr lang="it-IT" sz="2800" b="1" dirty="0" smtClean="0"/>
              <a:t>ABBANDONARSI</a:t>
            </a:r>
            <a:r>
              <a:rPr lang="it-IT" sz="2800" dirty="0" smtClean="0"/>
              <a:t> </a:t>
            </a:r>
            <a:r>
              <a:rPr lang="it-IT" sz="2800" b="1" dirty="0" smtClean="0"/>
              <a:t>SENZA CENSURE </a:t>
            </a:r>
            <a:r>
              <a:rPr lang="it-IT" sz="2800" dirty="0" smtClean="0"/>
              <a:t>E RESISTENZE </a:t>
            </a:r>
            <a:r>
              <a:rPr lang="it-IT" sz="2800" u="sng" dirty="0" smtClean="0"/>
              <a:t>a ciò che gli viene in mente</a:t>
            </a:r>
            <a:r>
              <a:rPr lang="it-IT" sz="2800" dirty="0" smtClean="0"/>
              <a:t>, anche se pare ASSURDO o IRRILEVANTE.</a:t>
            </a:r>
            <a:endParaRPr lang="it-IT" sz="2800" dirty="0"/>
          </a:p>
        </p:txBody>
      </p:sp>
      <p:pic>
        <p:nvPicPr>
          <p:cNvPr id="8" name="Picture 2" descr="Visualizza immagine di origine"/>
          <p:cNvPicPr>
            <a:picLocks noChangeAspect="1" noChangeArrowheads="1"/>
          </p:cNvPicPr>
          <p:nvPr/>
        </p:nvPicPr>
        <p:blipFill>
          <a:blip r:embed="rId3" cstate="print"/>
          <a:srcRect/>
          <a:stretch>
            <a:fillRect/>
          </a:stretch>
        </p:blipFill>
        <p:spPr bwMode="auto">
          <a:xfrm>
            <a:off x="785786" y="3286130"/>
            <a:ext cx="3143228" cy="1732348"/>
          </a:xfrm>
          <a:prstGeom prst="rect">
            <a:avLst/>
          </a:prstGeom>
          <a:noFill/>
        </p:spPr>
      </p:pic>
      <p:sp>
        <p:nvSpPr>
          <p:cNvPr id="9" name="Rettangolo 8"/>
          <p:cNvSpPr/>
          <p:nvPr/>
        </p:nvSpPr>
        <p:spPr>
          <a:xfrm>
            <a:off x="4286248" y="3786196"/>
            <a:ext cx="1928826" cy="646331"/>
          </a:xfrm>
          <a:prstGeom prst="rect">
            <a:avLst/>
          </a:prstGeom>
        </p:spPr>
        <p:txBody>
          <a:bodyPr wrap="square">
            <a:spAutoFit/>
          </a:bodyPr>
          <a:lstStyle/>
          <a:p>
            <a:pPr algn="ctr"/>
            <a:r>
              <a:rPr lang="it-IT" dirty="0" smtClean="0"/>
              <a:t>Il divano di Freud (museo di Londra)</a:t>
            </a:r>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5" name="Text Box 5"/>
          <p:cNvSpPr txBox="1">
            <a:spLocks noChangeArrowheads="1"/>
          </p:cNvSpPr>
          <p:nvPr/>
        </p:nvSpPr>
        <p:spPr bwMode="auto">
          <a:xfrm>
            <a:off x="285720" y="500048"/>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atti mancati</a:t>
            </a:r>
            <a:endParaRPr lang="it-IT" sz="2800" b="1" dirty="0">
              <a:solidFill>
                <a:schemeClr val="bg1"/>
              </a:solidFill>
              <a:latin typeface="Calibri" pitchFamily="34" charset="0"/>
              <a:cs typeface="Calibri" pitchFamily="34" charset="0"/>
            </a:endParaRPr>
          </a:p>
        </p:txBody>
      </p:sp>
      <p:sp>
        <p:nvSpPr>
          <p:cNvPr id="6" name="Rettangolo 5"/>
          <p:cNvSpPr/>
          <p:nvPr/>
        </p:nvSpPr>
        <p:spPr>
          <a:xfrm>
            <a:off x="2571736" y="357172"/>
            <a:ext cx="6072230" cy="4708981"/>
          </a:xfrm>
          <a:prstGeom prst="rect">
            <a:avLst/>
          </a:prstGeom>
        </p:spPr>
        <p:txBody>
          <a:bodyPr wrap="square">
            <a:spAutoFit/>
          </a:bodyPr>
          <a:lstStyle/>
          <a:p>
            <a:pPr algn="just"/>
            <a:r>
              <a:rPr lang="it-IT" sz="2000" b="1" dirty="0" smtClean="0"/>
              <a:t>LAPSUS, ERRORI, </a:t>
            </a:r>
            <a:r>
              <a:rPr lang="it-IT" sz="2000" b="1" dirty="0" err="1" smtClean="0"/>
              <a:t>DIMENTICANZE</a:t>
            </a:r>
            <a:r>
              <a:rPr lang="it-IT" sz="2000" dirty="0" err="1" smtClean="0"/>
              <a:t>…</a:t>
            </a:r>
            <a:r>
              <a:rPr lang="it-IT" sz="2000" dirty="0" smtClean="0"/>
              <a:t> “[…] per esempio quando si vuol dire una cosa e al suo posto se ne dice un’altra (</a:t>
            </a:r>
            <a:r>
              <a:rPr lang="it-IT" sz="2000" i="1" dirty="0" smtClean="0"/>
              <a:t>lapsus verbale</a:t>
            </a:r>
            <a:r>
              <a:rPr lang="it-IT" sz="2000" dirty="0" smtClean="0"/>
              <a:t>), o quando succede lo stesso nello scrivere […]; oppure quando si legge […] qualcosa di diverso da quello che vi è scritto </a:t>
            </a:r>
            <a:r>
              <a:rPr lang="it-IT" sz="2000" i="1" dirty="0" smtClean="0"/>
              <a:t>(lapsus di lettura</a:t>
            </a:r>
            <a:r>
              <a:rPr lang="it-IT" sz="2000" dirty="0" smtClean="0"/>
              <a:t>); o, analogamente, quando si ode in modo errato qualcosa che viene detto (</a:t>
            </a:r>
            <a:r>
              <a:rPr lang="it-IT" sz="2000" i="1" dirty="0" smtClean="0"/>
              <a:t>lapsus di ascolto</a:t>
            </a:r>
            <a:r>
              <a:rPr lang="it-IT" sz="2000" dirty="0" smtClean="0"/>
              <a:t>), ovviamente senza l’intervento di una perturbazione organica delle facoltà uditive. Un’altra serie di fenomeni dello stesso genere ha per base una </a:t>
            </a:r>
            <a:r>
              <a:rPr lang="it-IT" sz="2000" i="1" dirty="0" smtClean="0"/>
              <a:t>dimenticanza</a:t>
            </a:r>
            <a:r>
              <a:rPr lang="it-IT" sz="2000" dirty="0" smtClean="0"/>
              <a:t> […]; per esempio quando non si sa ritrovare un </a:t>
            </a:r>
            <a:r>
              <a:rPr lang="it-IT" sz="2000" i="1" dirty="0" smtClean="0"/>
              <a:t>nome</a:t>
            </a:r>
            <a:r>
              <a:rPr lang="it-IT" sz="2000" dirty="0" smtClean="0"/>
              <a:t> […], o quando si dimentica di attuare un </a:t>
            </a:r>
            <a:r>
              <a:rPr lang="it-IT" sz="2000" i="1" dirty="0" smtClean="0"/>
              <a:t>proposito</a:t>
            </a:r>
            <a:r>
              <a:rPr lang="it-IT" sz="2000" dirty="0" smtClean="0"/>
              <a:t> […]. In una terza serie viene meno il carattere di temporaneità, per esempio nello </a:t>
            </a:r>
            <a:r>
              <a:rPr lang="it-IT" sz="2000" i="1" dirty="0" smtClean="0"/>
              <a:t>smarrire</a:t>
            </a:r>
            <a:r>
              <a:rPr lang="it-IT" sz="2000" dirty="0" smtClean="0"/>
              <a:t>, quando qualcuno colloca un oggetto in un luogo qualunque e non riesce più a ritrovarlo”</a:t>
            </a:r>
            <a:endParaRPr lang="it-IT" sz="2000" dirty="0"/>
          </a:p>
        </p:txBody>
      </p:sp>
      <p:sp>
        <p:nvSpPr>
          <p:cNvPr id="7" name="CasellaDiTesto 6"/>
          <p:cNvSpPr txBox="1"/>
          <p:nvPr/>
        </p:nvSpPr>
        <p:spPr>
          <a:xfrm rot="19769922">
            <a:off x="428596" y="2786064"/>
            <a:ext cx="2000264" cy="923330"/>
          </a:xfrm>
          <a:prstGeom prst="rect">
            <a:avLst/>
          </a:prstGeom>
          <a:noFill/>
        </p:spPr>
        <p:txBody>
          <a:bodyPr wrap="square" rtlCol="0">
            <a:spAutoFit/>
          </a:bodyPr>
          <a:lstStyle/>
          <a:p>
            <a:pPr algn="ctr"/>
            <a:r>
              <a:rPr lang="it-IT" b="1" dirty="0" smtClean="0"/>
              <a:t>Psicopatologia della vita quotidiana</a:t>
            </a:r>
            <a:endParaRPr lang="it-IT"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714348" y="4071948"/>
            <a:ext cx="800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altLang="it-IT" sz="2400" dirty="0" smtClean="0">
                <a:solidFill>
                  <a:schemeClr val="tx1"/>
                </a:solidFill>
              </a:rPr>
              <a:t>Nella nostra mente nulla avviene in modo casuale: </a:t>
            </a:r>
            <a:r>
              <a:rPr lang="it-IT" altLang="it-IT" sz="2400" b="1" dirty="0" smtClean="0">
                <a:solidFill>
                  <a:schemeClr val="tx1"/>
                </a:solidFill>
              </a:rPr>
              <a:t>tutto ha un significato.</a:t>
            </a:r>
          </a:p>
        </p:txBody>
      </p:sp>
      <p:sp>
        <p:nvSpPr>
          <p:cNvPr id="5" name="Text Box 5"/>
          <p:cNvSpPr txBox="1">
            <a:spLocks noChangeArrowheads="1"/>
          </p:cNvSpPr>
          <p:nvPr/>
        </p:nvSpPr>
        <p:spPr bwMode="auto">
          <a:xfrm>
            <a:off x="285720" y="428610"/>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atti mancati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71736" y="285734"/>
            <a:ext cx="6286544" cy="3477875"/>
          </a:xfrm>
          <a:prstGeom prst="rect">
            <a:avLst/>
          </a:prstGeom>
          <a:ln>
            <a:solidFill>
              <a:schemeClr val="tx1"/>
            </a:solidFill>
            <a:prstDash val="dash"/>
          </a:ln>
        </p:spPr>
        <p:txBody>
          <a:bodyPr wrap="square">
            <a:spAutoFit/>
          </a:bodyPr>
          <a:lstStyle/>
          <a:p>
            <a:pPr algn="just"/>
            <a:r>
              <a:rPr lang="it-IT" sz="2000" dirty="0" smtClean="0"/>
              <a:t>“Se il presidente con le prime parole che pronuncia chiude la seduta del parlamento, invece di aprirla, […] siamo inclini a ritenere che questo atto mancato abbia un senso. Il presidente non si aspetta niente di buono dalla seduta e sarebbe lieto di volerla interrompere subito. Oppure, se una signora nota per la sua energia, racconta: “Mio marito ha chiesto al dottore che dieta deve seguire, ma il dottore gli ha detto che non ha bisogno di una dieta, che può mangiare e bere quello che </a:t>
            </a:r>
            <a:r>
              <a:rPr lang="it-IT" sz="2000" i="1" dirty="0" smtClean="0"/>
              <a:t>voglio</a:t>
            </a:r>
            <a:r>
              <a:rPr lang="it-IT" sz="2000" dirty="0" smtClean="0"/>
              <a:t>”, ancora una volta questo lapsus è l’espressione inconfondibile di un programma ben preciso che la signora ha in mente.”</a:t>
            </a:r>
            <a:endParaRPr lang="it-IT"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6500826" y="3143254"/>
            <a:ext cx="207170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000" i="1" dirty="0" smtClean="0">
                <a:solidFill>
                  <a:schemeClr val="tx1"/>
                </a:solidFill>
              </a:rPr>
              <a:t>censura onirica</a:t>
            </a:r>
            <a:endParaRPr lang="it-IT" altLang="it-IT" sz="2000" b="1" i="1" dirty="0" smtClean="0">
              <a:solidFill>
                <a:schemeClr val="tx1"/>
              </a:solidFill>
            </a:endParaRPr>
          </a:p>
        </p:txBody>
      </p:sp>
      <p:sp>
        <p:nvSpPr>
          <p:cNvPr id="5" name="Text Box 5"/>
          <p:cNvSpPr txBox="1">
            <a:spLocks noChangeArrowheads="1"/>
          </p:cNvSpPr>
          <p:nvPr/>
        </p:nvSpPr>
        <p:spPr bwMode="auto">
          <a:xfrm>
            <a:off x="357158" y="428610"/>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sogni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71736" y="357172"/>
            <a:ext cx="6286544" cy="2308324"/>
          </a:xfrm>
          <a:prstGeom prst="rect">
            <a:avLst/>
          </a:prstGeom>
        </p:spPr>
        <p:txBody>
          <a:bodyPr wrap="square">
            <a:spAutoFit/>
          </a:bodyPr>
          <a:lstStyle/>
          <a:p>
            <a:pPr algn="just"/>
            <a:r>
              <a:rPr lang="it-IT" sz="2400" dirty="0" smtClean="0"/>
              <a:t>I sogni sono “la via regia che porta alla conoscenza dell’inconscio”.</a:t>
            </a:r>
          </a:p>
          <a:p>
            <a:pPr algn="just">
              <a:buFont typeface="Arial" pitchFamily="34" charset="0"/>
              <a:buChar char="•"/>
            </a:pPr>
            <a:r>
              <a:rPr lang="it-IT" sz="2400" dirty="0" smtClean="0"/>
              <a:t> Sono </a:t>
            </a:r>
            <a:r>
              <a:rPr lang="it-IT" sz="2400" b="1" dirty="0" smtClean="0"/>
              <a:t>L’APPAGAMENTO (ALLUCINATORIO) </a:t>
            </a:r>
            <a:r>
              <a:rPr lang="it-IT" sz="2400" b="1" dirty="0" err="1" smtClean="0"/>
              <a:t>DI</a:t>
            </a:r>
            <a:r>
              <a:rPr lang="it-IT" sz="2400" b="1" dirty="0" smtClean="0"/>
              <a:t> UN DESIDERIO RIMOSSO</a:t>
            </a:r>
          </a:p>
          <a:p>
            <a:pPr algn="just">
              <a:buFont typeface="Arial" pitchFamily="34" charset="0"/>
              <a:buChar char="•"/>
            </a:pPr>
            <a:r>
              <a:rPr lang="it-IT" sz="2400" dirty="0" smtClean="0"/>
              <a:t> L’Io allenta la presa e fa </a:t>
            </a:r>
            <a:r>
              <a:rPr lang="it-IT" sz="2400" b="1" dirty="0" smtClean="0"/>
              <a:t>emergere qualcosa </a:t>
            </a:r>
            <a:r>
              <a:rPr lang="it-IT" sz="2400" dirty="0" smtClean="0"/>
              <a:t>dall’inconscio</a:t>
            </a:r>
            <a:endParaRPr lang="it-IT" sz="2400" dirty="0"/>
          </a:p>
        </p:txBody>
      </p:sp>
      <p:sp>
        <p:nvSpPr>
          <p:cNvPr id="8" name="CasellaDiTesto 7"/>
          <p:cNvSpPr txBox="1"/>
          <p:nvPr/>
        </p:nvSpPr>
        <p:spPr>
          <a:xfrm rot="19769922">
            <a:off x="311344" y="2748901"/>
            <a:ext cx="2000264" cy="646331"/>
          </a:xfrm>
          <a:prstGeom prst="rect">
            <a:avLst/>
          </a:prstGeom>
          <a:noFill/>
        </p:spPr>
        <p:txBody>
          <a:bodyPr wrap="square" rtlCol="0">
            <a:spAutoFit/>
          </a:bodyPr>
          <a:lstStyle/>
          <a:p>
            <a:pPr algn="ctr"/>
            <a:r>
              <a:rPr lang="it-IT" b="1" dirty="0" smtClean="0"/>
              <a:t>L’interpretazione dei sogni (1900)</a:t>
            </a:r>
            <a:endParaRPr lang="it-IT" b="1" dirty="0"/>
          </a:p>
        </p:txBody>
      </p:sp>
      <p:cxnSp>
        <p:nvCxnSpPr>
          <p:cNvPr id="10" name="Connettore 2 9"/>
          <p:cNvCxnSpPr/>
          <p:nvPr/>
        </p:nvCxnSpPr>
        <p:spPr>
          <a:xfrm rot="16200000" flipH="1">
            <a:off x="6750859" y="2893221"/>
            <a:ext cx="285752" cy="2143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2" name="Picture 5" descr="Freud banner"/>
          <p:cNvPicPr>
            <a:picLocks noChangeAspect="1" noChangeArrowheads="1"/>
          </p:cNvPicPr>
          <p:nvPr/>
        </p:nvPicPr>
        <p:blipFill>
          <a:blip r:embed="rId3" cstate="print"/>
          <a:srcRect/>
          <a:stretch>
            <a:fillRect/>
          </a:stretch>
        </p:blipFill>
        <p:spPr bwMode="auto">
          <a:xfrm>
            <a:off x="2357422" y="3286130"/>
            <a:ext cx="3929090" cy="1633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6500826" y="2571750"/>
            <a:ext cx="207170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000" i="1" dirty="0" smtClean="0">
                <a:solidFill>
                  <a:schemeClr val="tx1"/>
                </a:solidFill>
              </a:rPr>
              <a:t>lavoro onirico</a:t>
            </a:r>
            <a:endParaRPr lang="it-IT" altLang="it-IT" sz="2000" b="1" i="1" dirty="0" smtClean="0">
              <a:solidFill>
                <a:schemeClr val="tx1"/>
              </a:solidFill>
            </a:endParaRPr>
          </a:p>
        </p:txBody>
      </p:sp>
      <p:sp>
        <p:nvSpPr>
          <p:cNvPr id="5" name="Text Box 5"/>
          <p:cNvSpPr txBox="1">
            <a:spLocks noChangeArrowheads="1"/>
          </p:cNvSpPr>
          <p:nvPr/>
        </p:nvSpPr>
        <p:spPr bwMode="auto">
          <a:xfrm>
            <a:off x="214282" y="357172"/>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sogni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00298" y="357172"/>
            <a:ext cx="6286544" cy="4401205"/>
          </a:xfrm>
          <a:prstGeom prst="rect">
            <a:avLst/>
          </a:prstGeom>
        </p:spPr>
        <p:txBody>
          <a:bodyPr wrap="square">
            <a:spAutoFit/>
          </a:bodyPr>
          <a:lstStyle/>
          <a:p>
            <a:pPr>
              <a:buFont typeface="Arial" pitchFamily="34" charset="0"/>
              <a:buChar char="•"/>
            </a:pPr>
            <a:r>
              <a:rPr lang="it-IT" sz="2400" b="1" cap="small" dirty="0" smtClean="0">
                <a:solidFill>
                  <a:srgbClr val="FF0000"/>
                </a:solidFill>
              </a:rPr>
              <a:t> </a:t>
            </a:r>
            <a:r>
              <a:rPr lang="it-IT" sz="3200" b="1" cap="small" dirty="0" smtClean="0">
                <a:solidFill>
                  <a:srgbClr val="FF0000"/>
                </a:solidFill>
              </a:rPr>
              <a:t>contenuto onirico manifesto</a:t>
            </a:r>
            <a:r>
              <a:rPr lang="it-IT" sz="2400" cap="small" dirty="0" smtClean="0"/>
              <a:t>:</a:t>
            </a:r>
            <a:r>
              <a:rPr lang="it-IT" sz="2400" dirty="0" smtClean="0"/>
              <a:t> ciò che “vediamo” nel sogno, la scena onirica così come viene vissuta dal soggetto; è una sorta di travestimento, di </a:t>
            </a:r>
            <a:r>
              <a:rPr lang="it-IT" sz="2400" b="1" dirty="0" smtClean="0"/>
              <a:t>deformazione</a:t>
            </a:r>
            <a:r>
              <a:rPr lang="it-IT" sz="2400" dirty="0" smtClean="0"/>
              <a:t> del contenuto latente</a:t>
            </a:r>
          </a:p>
          <a:p>
            <a:endParaRPr lang="it-IT" sz="2400" dirty="0" smtClean="0"/>
          </a:p>
          <a:p>
            <a:endParaRPr lang="it-IT" sz="2400" dirty="0" smtClean="0"/>
          </a:p>
          <a:p>
            <a:endParaRPr lang="it-IT" sz="2400" dirty="0" smtClean="0"/>
          </a:p>
          <a:p>
            <a:pPr lvl="0">
              <a:buFont typeface="Arial" pitchFamily="34" charset="0"/>
              <a:buChar char="•"/>
            </a:pPr>
            <a:r>
              <a:rPr lang="it-IT" sz="2400" b="1" cap="small" dirty="0" smtClean="0">
                <a:solidFill>
                  <a:srgbClr val="FF0000"/>
                </a:solidFill>
              </a:rPr>
              <a:t> </a:t>
            </a:r>
            <a:r>
              <a:rPr lang="it-IT" sz="3200" b="1" cap="small" dirty="0" smtClean="0">
                <a:solidFill>
                  <a:srgbClr val="FF0000"/>
                </a:solidFill>
              </a:rPr>
              <a:t>contenuto latente</a:t>
            </a:r>
            <a:r>
              <a:rPr lang="it-IT" sz="2400" dirty="0" smtClean="0"/>
              <a:t>: il </a:t>
            </a:r>
            <a:r>
              <a:rPr lang="it-IT" sz="2400" b="1" dirty="0" smtClean="0"/>
              <a:t>vero significato </a:t>
            </a:r>
            <a:r>
              <a:rPr lang="it-IT" sz="2400" dirty="0" smtClean="0"/>
              <a:t>del sogno, nascosto dietro e dentro alle immagini del sogno stesso</a:t>
            </a:r>
            <a:endParaRPr lang="it-IT" sz="2400" dirty="0"/>
          </a:p>
        </p:txBody>
      </p:sp>
      <p:cxnSp>
        <p:nvCxnSpPr>
          <p:cNvPr id="10" name="Connettore 2 9"/>
          <p:cNvCxnSpPr/>
          <p:nvPr/>
        </p:nvCxnSpPr>
        <p:spPr>
          <a:xfrm rot="16200000" flipH="1">
            <a:off x="7036611" y="2250279"/>
            <a:ext cx="285752" cy="21431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4714876" y="1785932"/>
            <a:ext cx="292895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800" i="1" dirty="0" smtClean="0">
                <a:solidFill>
                  <a:schemeClr val="tx1"/>
                </a:solidFill>
              </a:rPr>
              <a:t>drammatizzazione</a:t>
            </a:r>
            <a:endParaRPr lang="it-IT" altLang="it-IT" sz="2800" b="1" i="1" dirty="0" smtClean="0">
              <a:solidFill>
                <a:schemeClr val="tx1"/>
              </a:solidFill>
            </a:endParaRPr>
          </a:p>
        </p:txBody>
      </p:sp>
      <p:sp>
        <p:nvSpPr>
          <p:cNvPr id="5" name="Text Box 5"/>
          <p:cNvSpPr txBox="1">
            <a:spLocks noChangeArrowheads="1"/>
          </p:cNvSpPr>
          <p:nvPr/>
        </p:nvSpPr>
        <p:spPr bwMode="auto">
          <a:xfrm>
            <a:off x="357158" y="1214428"/>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sogni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00298" y="1214428"/>
            <a:ext cx="6286544" cy="400110"/>
          </a:xfrm>
          <a:prstGeom prst="rect">
            <a:avLst/>
          </a:prstGeom>
        </p:spPr>
        <p:txBody>
          <a:bodyPr wrap="square">
            <a:spAutoFit/>
          </a:bodyPr>
          <a:lstStyle/>
          <a:p>
            <a:pPr algn="ctr"/>
            <a:r>
              <a:rPr lang="it-IT" sz="2000" dirty="0" smtClean="0"/>
              <a:t>Esempi di lavoro onirico.</a:t>
            </a:r>
            <a:endParaRPr lang="it-IT" sz="2000" dirty="0"/>
          </a:p>
        </p:txBody>
      </p:sp>
      <p:sp>
        <p:nvSpPr>
          <p:cNvPr id="8" name="CasellaDiTesto 7"/>
          <p:cNvSpPr txBox="1"/>
          <p:nvPr/>
        </p:nvSpPr>
        <p:spPr>
          <a:xfrm>
            <a:off x="4714876" y="2357436"/>
            <a:ext cx="292895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800" i="1" dirty="0" smtClean="0">
                <a:solidFill>
                  <a:schemeClr val="tx1"/>
                </a:solidFill>
              </a:rPr>
              <a:t>condensazione</a:t>
            </a:r>
            <a:endParaRPr lang="it-IT" altLang="it-IT" sz="2800" b="1" i="1" dirty="0" smtClean="0">
              <a:solidFill>
                <a:schemeClr val="tx1"/>
              </a:solidFill>
            </a:endParaRPr>
          </a:p>
        </p:txBody>
      </p:sp>
      <p:sp>
        <p:nvSpPr>
          <p:cNvPr id="9" name="CasellaDiTesto 8"/>
          <p:cNvSpPr txBox="1"/>
          <p:nvPr/>
        </p:nvSpPr>
        <p:spPr>
          <a:xfrm>
            <a:off x="4714876" y="2928940"/>
            <a:ext cx="292895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800" i="1" dirty="0" smtClean="0">
                <a:solidFill>
                  <a:schemeClr val="tx1"/>
                </a:solidFill>
              </a:rPr>
              <a:t>dispersione</a:t>
            </a:r>
            <a:endParaRPr lang="it-IT" altLang="it-IT" sz="2800" b="1" i="1" dirty="0" smtClean="0">
              <a:solidFill>
                <a:schemeClr val="tx1"/>
              </a:solidFill>
            </a:endParaRPr>
          </a:p>
        </p:txBody>
      </p:sp>
      <p:sp>
        <p:nvSpPr>
          <p:cNvPr id="11" name="CasellaDiTesto 10"/>
          <p:cNvSpPr txBox="1"/>
          <p:nvPr/>
        </p:nvSpPr>
        <p:spPr>
          <a:xfrm>
            <a:off x="4714876" y="3500444"/>
            <a:ext cx="292895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800" i="1" dirty="0" smtClean="0">
                <a:solidFill>
                  <a:schemeClr val="tx1"/>
                </a:solidFill>
              </a:rPr>
              <a:t>spostamento</a:t>
            </a:r>
            <a:endParaRPr lang="it-IT" altLang="it-IT" sz="2800" b="1" i="1"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86742" cy="714380"/>
          </a:xfrm>
        </p:spPr>
        <p:txBody>
          <a:bodyPr>
            <a:normAutofit fontScale="90000"/>
          </a:bodyPr>
          <a:lstStyle/>
          <a:p>
            <a:r>
              <a:rPr lang="it-IT" dirty="0" smtClean="0"/>
              <a:t>Vita</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4" name="CasellaDiTesto 3"/>
          <p:cNvSpPr txBox="1"/>
          <p:nvPr/>
        </p:nvSpPr>
        <p:spPr>
          <a:xfrm>
            <a:off x="571472" y="928676"/>
            <a:ext cx="800105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spcBef>
                <a:spcPct val="0"/>
              </a:spcBef>
              <a:buFontTx/>
              <a:buNone/>
            </a:pPr>
            <a:r>
              <a:rPr lang="it-IT" sz="2400" b="1" dirty="0" smtClean="0"/>
              <a:t>SUCCESSO</a:t>
            </a:r>
            <a:r>
              <a:rPr lang="it-IT" sz="2400" dirty="0" smtClean="0"/>
              <a:t> nel primo Novecento:</a:t>
            </a:r>
          </a:p>
          <a:p>
            <a:pPr algn="just">
              <a:spcBef>
                <a:spcPct val="0"/>
              </a:spcBef>
              <a:buFontTx/>
              <a:buNone/>
            </a:pPr>
            <a:r>
              <a:rPr lang="it-IT" sz="2400" dirty="0" smtClean="0"/>
              <a:t>- 1910: nascita della </a:t>
            </a:r>
            <a:r>
              <a:rPr lang="it-IT" sz="2400" i="1" dirty="0" smtClean="0"/>
              <a:t>Società internazionale di psicoanalisi</a:t>
            </a:r>
          </a:p>
          <a:p>
            <a:pPr algn="just">
              <a:spcBef>
                <a:spcPct val="0"/>
              </a:spcBef>
              <a:buFontTx/>
              <a:buNone/>
            </a:pPr>
            <a:r>
              <a:rPr lang="it-IT" sz="2400" dirty="0" smtClean="0"/>
              <a:t> </a:t>
            </a:r>
          </a:p>
          <a:p>
            <a:pPr algn="just">
              <a:spcBef>
                <a:spcPct val="0"/>
              </a:spcBef>
              <a:buFontTx/>
              <a:buNone/>
            </a:pPr>
            <a:r>
              <a:rPr lang="it-IT" sz="2400" dirty="0" smtClean="0"/>
              <a:t>L’arrivo dei </a:t>
            </a:r>
            <a:r>
              <a:rPr lang="it-IT" sz="2400" b="1" dirty="0" smtClean="0">
                <a:solidFill>
                  <a:srgbClr val="FF0000"/>
                </a:solidFill>
              </a:rPr>
              <a:t>NAZISTI</a:t>
            </a:r>
            <a:r>
              <a:rPr lang="it-IT" sz="2400" dirty="0" smtClean="0"/>
              <a:t> in Austria lo costringe a rifugiarsi in Inghilterra nel 1937, dove muore poco dopo (1939) </a:t>
            </a:r>
          </a:p>
        </p:txBody>
      </p:sp>
      <p:pic>
        <p:nvPicPr>
          <p:cNvPr id="20482" name="Picture 2" descr="Visualizza immagine di origine"/>
          <p:cNvPicPr>
            <a:picLocks noChangeAspect="1" noChangeArrowheads="1"/>
          </p:cNvPicPr>
          <p:nvPr/>
        </p:nvPicPr>
        <p:blipFill>
          <a:blip r:embed="rId3" cstate="print"/>
          <a:srcRect b="5471"/>
          <a:stretch>
            <a:fillRect/>
          </a:stretch>
        </p:blipFill>
        <p:spPr bwMode="auto">
          <a:xfrm>
            <a:off x="2500298" y="2928940"/>
            <a:ext cx="4198931" cy="2084132"/>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5" name="Text Box 5"/>
          <p:cNvSpPr txBox="1">
            <a:spLocks noChangeArrowheads="1"/>
          </p:cNvSpPr>
          <p:nvPr/>
        </p:nvSpPr>
        <p:spPr bwMode="auto">
          <a:xfrm>
            <a:off x="357158" y="1214428"/>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sogni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00298" y="1214428"/>
            <a:ext cx="6286544" cy="1631216"/>
          </a:xfrm>
          <a:prstGeom prst="rect">
            <a:avLst/>
          </a:prstGeom>
        </p:spPr>
        <p:txBody>
          <a:bodyPr wrap="square">
            <a:spAutoFit/>
          </a:bodyPr>
          <a:lstStyle/>
          <a:p>
            <a:r>
              <a:rPr lang="it-IT" sz="2000" b="1" cap="small" dirty="0" smtClean="0">
                <a:solidFill>
                  <a:srgbClr val="FF0000"/>
                </a:solidFill>
              </a:rPr>
              <a:t>Tecnica di analisi</a:t>
            </a:r>
          </a:p>
          <a:p>
            <a:r>
              <a:rPr lang="it-IT" sz="2000" b="1" dirty="0" smtClean="0"/>
              <a:t>Ogni elemento va analizzato separatamente</a:t>
            </a:r>
            <a:r>
              <a:rPr lang="it-IT" sz="2000" dirty="0" smtClean="0"/>
              <a:t> attraverso la tecnica dell’</a:t>
            </a:r>
            <a:r>
              <a:rPr lang="it-IT" sz="2000" b="1" dirty="0" smtClean="0"/>
              <a:t>associazione. </a:t>
            </a:r>
          </a:p>
          <a:p>
            <a:pPr>
              <a:buFont typeface="Arial" pitchFamily="34" charset="0"/>
              <a:buChar char="•"/>
            </a:pPr>
            <a:r>
              <a:rPr lang="it-IT" sz="2000" b="1" dirty="0" smtClean="0"/>
              <a:t> </a:t>
            </a:r>
            <a:r>
              <a:rPr lang="it-IT" sz="2000" dirty="0" smtClean="0"/>
              <a:t>“Nel sogno la parola-stimolo è sostituita da qualche cosa che proviene essa stessa dalla vita psichica del sognatore”</a:t>
            </a:r>
            <a:endParaRPr lang="it-IT" sz="2000" dirty="0"/>
          </a:p>
        </p:txBody>
      </p:sp>
      <p:sp>
        <p:nvSpPr>
          <p:cNvPr id="8" name="Rettangolo 7"/>
          <p:cNvSpPr/>
          <p:nvPr/>
        </p:nvSpPr>
        <p:spPr>
          <a:xfrm>
            <a:off x="142844" y="3214692"/>
            <a:ext cx="8858312" cy="1754326"/>
          </a:xfrm>
          <a:prstGeom prst="rect">
            <a:avLst/>
          </a:prstGeom>
        </p:spPr>
        <p:txBody>
          <a:bodyPr wrap="square">
            <a:spAutoFit/>
          </a:bodyPr>
          <a:lstStyle/>
          <a:p>
            <a:pPr algn="just"/>
            <a:r>
              <a:rPr lang="it-IT" i="1" u="sng" dirty="0" smtClean="0"/>
              <a:t>Esempio:</a:t>
            </a:r>
            <a:r>
              <a:rPr lang="it-IT" dirty="0" smtClean="0"/>
              <a:t> “Un paziente sogna in un contesto più ampio: </a:t>
            </a:r>
            <a:r>
              <a:rPr lang="it-IT" i="1" dirty="0" smtClean="0"/>
              <a:t>intorno a un tavolo di forma particolare sono seduti alcuni membri della sua famiglia ecc.</a:t>
            </a:r>
            <a:r>
              <a:rPr lang="it-IT" dirty="0" smtClean="0"/>
              <a:t> A proposito di questo tavolo gli viene in mente di aver visto un mobile simile in occasione di una visita a una determinata famiglia. Poi i suoi pensieri proseguono: in questa famiglia vi è stato un particolare rapporto tra padre e figlio; e subito aggiunge che, in effetti, tra lui e il padre le cose vanno allo stesso modo. Il tavolo è stato quindi accolto nel sogno per designare questo parallelo”</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00165" cy="2411015"/>
          </a:xfrm>
          <a:prstGeom prst="ellipse">
            <a:avLst/>
          </a:prstGeom>
          <a:ln>
            <a:noFill/>
          </a:ln>
          <a:effectLst>
            <a:softEdge rad="112500"/>
          </a:effectLst>
        </p:spPr>
      </p:pic>
      <p:sp>
        <p:nvSpPr>
          <p:cNvPr id="5" name="Text Box 5"/>
          <p:cNvSpPr txBox="1">
            <a:spLocks noChangeArrowheads="1"/>
          </p:cNvSpPr>
          <p:nvPr/>
        </p:nvSpPr>
        <p:spPr bwMode="auto">
          <a:xfrm>
            <a:off x="285720" y="428610"/>
            <a:ext cx="2071702" cy="785818"/>
          </a:xfrm>
          <a:prstGeom prst="roundRect">
            <a:avLst/>
          </a:prstGeom>
          <a:solidFill>
            <a:srgbClr val="FF0000"/>
          </a:solidFill>
          <a:ln w="9525">
            <a:solidFill>
              <a:schemeClr val="accent2"/>
            </a:solidFill>
            <a:miter lim="800000"/>
            <a:headEnd/>
            <a:tailEnd/>
          </a:ln>
          <a:effectLst/>
        </p:spPr>
        <p:txBody>
          <a:bodyPr anchor="ctr"/>
          <a:lstStyle/>
          <a:p>
            <a:pPr algn="ctr"/>
            <a:r>
              <a:rPr lang="it-IT" sz="2800" b="1" dirty="0" smtClean="0">
                <a:solidFill>
                  <a:schemeClr val="bg1"/>
                </a:solidFill>
                <a:latin typeface="Calibri" pitchFamily="34" charset="0"/>
                <a:cs typeface="Calibri" pitchFamily="34" charset="0"/>
              </a:rPr>
              <a:t>sogni</a:t>
            </a:r>
            <a:endParaRPr lang="it-IT" sz="2800" b="1" dirty="0">
              <a:solidFill>
                <a:schemeClr val="bg1"/>
              </a:solidFill>
              <a:latin typeface="Calibri" pitchFamily="34" charset="0"/>
              <a:cs typeface="Calibri" pitchFamily="34" charset="0"/>
            </a:endParaRPr>
          </a:p>
        </p:txBody>
      </p:sp>
      <p:sp>
        <p:nvSpPr>
          <p:cNvPr id="7" name="Rettangolo 6"/>
          <p:cNvSpPr/>
          <p:nvPr/>
        </p:nvSpPr>
        <p:spPr>
          <a:xfrm>
            <a:off x="2500298" y="285734"/>
            <a:ext cx="6429420" cy="4493538"/>
          </a:xfrm>
          <a:prstGeom prst="rect">
            <a:avLst/>
          </a:prstGeom>
        </p:spPr>
        <p:txBody>
          <a:bodyPr wrap="square">
            <a:spAutoFit/>
          </a:bodyPr>
          <a:lstStyle/>
          <a:p>
            <a:r>
              <a:rPr lang="it-IT" sz="2200" b="1" cap="small" dirty="0" smtClean="0">
                <a:solidFill>
                  <a:srgbClr val="FF0000"/>
                </a:solidFill>
              </a:rPr>
              <a:t>La resistenza</a:t>
            </a:r>
          </a:p>
          <a:p>
            <a:pPr algn="just"/>
            <a:r>
              <a:rPr lang="it-IT" sz="2200" dirty="0" smtClean="0"/>
              <a:t>“le idee che si vorrebbero […] reprimere si rivelano senza eccezione le più importanti, quelle decisive per la scoperta del materiale inconscio”; inoltre “quando la resistenza è scarsa, anche il sostituto non è molto distante dal materiale inconscio; una cospicua resistenza implica invece grandi deformazioni del materiale inconscio e quindi un lungo cammino a ritroso dal sostituto verso il materiale inconscio”</a:t>
            </a:r>
          </a:p>
          <a:p>
            <a:pPr algn="just"/>
            <a:endParaRPr lang="it-IT" sz="2200" dirty="0" smtClean="0"/>
          </a:p>
          <a:p>
            <a:pPr algn="just"/>
            <a:r>
              <a:rPr lang="it-IT" sz="2200" b="1" cap="small" dirty="0" smtClean="0">
                <a:solidFill>
                  <a:srgbClr val="FF0000"/>
                </a:solidFill>
              </a:rPr>
              <a:t>La simbologia</a:t>
            </a:r>
          </a:p>
          <a:p>
            <a:pPr algn="just"/>
            <a:r>
              <a:rPr lang="it-IT" sz="2200" dirty="0" smtClean="0"/>
              <a:t>Può essere un aiuto, ma solo se usata in combinazione con la tecnica associativa</a:t>
            </a:r>
            <a:endParaRPr lang="it-IT" sz="2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TEORIA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1428728" y="1232288"/>
            <a:ext cx="657229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altLang="it-IT" sz="2400" b="1" dirty="0" smtClean="0"/>
              <a:t>Freud: SCANDALOSO</a:t>
            </a:r>
          </a:p>
        </p:txBody>
      </p:sp>
      <p:sp>
        <p:nvSpPr>
          <p:cNvPr id="5" name="CasellaDiTesto 4"/>
          <p:cNvSpPr txBox="1"/>
          <p:nvPr/>
        </p:nvSpPr>
        <p:spPr>
          <a:xfrm>
            <a:off x="1428728" y="2071684"/>
            <a:ext cx="657229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smtClean="0"/>
              <a:t>“la psicoanalisi non trova alcun motivo per dissimulare e alludere, non ritiene necessario vergognarsi perché si occupa di questa </a:t>
            </a:r>
            <a:r>
              <a:rPr lang="it-IT" sz="2400" b="1" dirty="0" smtClean="0"/>
              <a:t>importante materia</a:t>
            </a:r>
            <a:r>
              <a:rPr lang="it-IT" sz="2400" dirty="0" smtClean="0"/>
              <a:t>, pensa che sia corretto e decente chiamare tutto con il suo vero nome”</a:t>
            </a:r>
            <a:endParaRPr lang="it-IT" altLang="it-IT" sz="2400" dirty="0" smtClean="0"/>
          </a:p>
        </p:txBody>
      </p:sp>
      <p:sp>
        <p:nvSpPr>
          <p:cNvPr id="6" name="CasellaDiTesto 5"/>
          <p:cNvSpPr txBox="1"/>
          <p:nvPr/>
        </p:nvSpPr>
        <p:spPr>
          <a:xfrm>
            <a:off x="5214942" y="3714758"/>
            <a:ext cx="371477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000" b="1" dirty="0" smtClean="0">
                <a:solidFill>
                  <a:srgbClr val="FF0000"/>
                </a:solidFill>
              </a:rPr>
              <a:t>ENERGIA SESSUALE, LIBIDO </a:t>
            </a:r>
          </a:p>
          <a:p>
            <a:pPr algn="just">
              <a:buFontTx/>
              <a:buChar char="-"/>
            </a:pPr>
            <a:r>
              <a:rPr lang="it-IT" altLang="it-IT" sz="2000" dirty="0" smtClean="0"/>
              <a:t> Fondamentale (nella vita e nello sviluppo)</a:t>
            </a:r>
          </a:p>
          <a:p>
            <a:pPr algn="just">
              <a:buFontTx/>
              <a:buChar char="-"/>
            </a:pPr>
            <a:r>
              <a:rPr lang="it-IT" altLang="it-IT" sz="2000" dirty="0" smtClean="0"/>
              <a:t> Può dirigersi verso mete diverse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Teoria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1428728" y="1232288"/>
            <a:ext cx="65722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altLang="it-IT" sz="2400" b="1" dirty="0" smtClean="0"/>
              <a:t>SUBLIMAZIONE</a:t>
            </a:r>
          </a:p>
        </p:txBody>
      </p:sp>
      <p:sp>
        <p:nvSpPr>
          <p:cNvPr id="5" name="CasellaDiTesto 4"/>
          <p:cNvSpPr txBox="1"/>
          <p:nvPr/>
        </p:nvSpPr>
        <p:spPr>
          <a:xfrm>
            <a:off x="285720" y="1928808"/>
            <a:ext cx="8643998" cy="298543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b="1" dirty="0" smtClean="0"/>
              <a:t>TRASFERIMENTO</a:t>
            </a:r>
            <a:r>
              <a:rPr lang="it-IT" sz="2400" dirty="0" smtClean="0"/>
              <a:t> DELL’ENERGIA SESSUALE SU OGGETTI </a:t>
            </a:r>
            <a:r>
              <a:rPr lang="it-IT" sz="2400" b="1" dirty="0" smtClean="0"/>
              <a:t>NON SESSUALI</a:t>
            </a:r>
            <a:r>
              <a:rPr lang="it-IT" sz="2400" dirty="0" smtClean="0"/>
              <a:t> (IL LAVORO E L’ARTE). </a:t>
            </a:r>
          </a:p>
          <a:p>
            <a:pPr algn="just"/>
            <a:r>
              <a:rPr lang="it-IT" sz="2000" dirty="0" smtClean="0"/>
              <a:t>“Tra questi processi che preservano dall’ammalarsi per privazione ce n’è uno che ha acquisito un particolare significato per la civiltà. Esso consiste nel fatto che la tendenza sessuale abbandona la sua meta rivolta al piacere riproduttivo e ne accetta un’altra che è geneticamente connessa a quella lasciata, ma non deve più essere chiamata sessuale bensì sociale. Adeguandoci alla valutazione generale, che pone i fini sociali a un livello più alto rispetto ai fini sessuali, che in fondo sono egocentrici, chiamiamo questo processo “sublimazione”.”</a:t>
            </a:r>
            <a:endParaRPr lang="it-IT" altLang="it-IT"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Teoria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1428728" y="1232288"/>
            <a:ext cx="65722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altLang="it-IT" sz="2400" b="1" dirty="0" smtClean="0"/>
              <a:t>PERVERSIONI</a:t>
            </a:r>
          </a:p>
        </p:txBody>
      </p:sp>
      <p:sp>
        <p:nvSpPr>
          <p:cNvPr id="5" name="CasellaDiTesto 4"/>
          <p:cNvSpPr txBox="1"/>
          <p:nvPr/>
        </p:nvSpPr>
        <p:spPr>
          <a:xfrm>
            <a:off x="428596" y="2143122"/>
            <a:ext cx="8143932"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800" dirty="0" smtClean="0"/>
              <a:t>ATTIVITÀ SESSUALE </a:t>
            </a:r>
            <a:r>
              <a:rPr lang="it-IT" sz="2800" b="1" dirty="0" smtClean="0"/>
              <a:t>NON AI FINI DELLA PROCREAZIONE </a:t>
            </a:r>
            <a:r>
              <a:rPr lang="it-IT" sz="2800" dirty="0" smtClean="0"/>
              <a:t>MA PER PURO PIACERE. </a:t>
            </a:r>
          </a:p>
          <a:p>
            <a:pPr algn="just"/>
            <a:endParaRPr lang="it-IT" sz="2400" dirty="0" smtClean="0"/>
          </a:p>
          <a:p>
            <a:pPr algn="just"/>
            <a:r>
              <a:rPr lang="it-IT" sz="2400" dirty="0" smtClean="0"/>
              <a:t>“Non era nostra intenzione esprimere una valutazione morale. La psicoanalisi è in ogni caso aliena da siffatti giudizi di valore”</a:t>
            </a:r>
            <a:endParaRPr lang="it-IT" altLang="it-IT" sz="20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Teoria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1428728" y="1232288"/>
            <a:ext cx="657229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altLang="it-IT" sz="2400" b="1" dirty="0" smtClean="0"/>
              <a:t>SESSUALITÀ INFANTILE</a:t>
            </a:r>
          </a:p>
        </p:txBody>
      </p:sp>
      <p:sp>
        <p:nvSpPr>
          <p:cNvPr id="5" name="CasellaDiTesto 4"/>
          <p:cNvSpPr txBox="1"/>
          <p:nvPr/>
        </p:nvSpPr>
        <p:spPr>
          <a:xfrm>
            <a:off x="428596" y="2143122"/>
            <a:ext cx="814393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000" dirty="0" smtClean="0"/>
              <a:t>“Che i bambini non abbiano alcuna vita sessuale – eccitamenti e bisogni sessuali e una specie di soddisfacimento – ma la acquisiscano improvvisamente tra i 12 e i 14 anni, sarebbe biologicamente inverosimile, anzi insensato: come se dicessimo che non vengono al mondo con i genitali, ma che questi si formano solo all’epoca della pubertà. Ciò che in questo periodo si desta è la funzione riproduttiva, la quale si serve per i suoi scopi di un materiale corporeo e psichico già esistente. Siete incorsi nell’errore di confondere tra loro sessualità e riproduzione”</a:t>
            </a:r>
            <a:endParaRPr lang="it-IT" altLang="it-IT"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Sviluppo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graphicFrame>
        <p:nvGraphicFramePr>
          <p:cNvPr id="6" name="Tabella 5"/>
          <p:cNvGraphicFramePr>
            <a:graphicFrameLocks noGrp="1"/>
          </p:cNvGraphicFramePr>
          <p:nvPr/>
        </p:nvGraphicFramePr>
        <p:xfrm>
          <a:off x="857224" y="1285867"/>
          <a:ext cx="7643866" cy="2926583"/>
        </p:xfrm>
        <a:graphic>
          <a:graphicData uri="http://schemas.openxmlformats.org/drawingml/2006/table">
            <a:tbl>
              <a:tblPr/>
              <a:tblGrid>
                <a:gridCol w="1196731"/>
                <a:gridCol w="6447135"/>
              </a:tblGrid>
              <a:tr h="775612">
                <a:tc>
                  <a:txBody>
                    <a:bodyPr/>
                    <a:lstStyle/>
                    <a:p>
                      <a:pPr algn="ctr">
                        <a:lnSpc>
                          <a:spcPct val="120000"/>
                        </a:lnSpc>
                        <a:spcAft>
                          <a:spcPts val="0"/>
                        </a:spcAft>
                      </a:pPr>
                      <a:r>
                        <a:rPr lang="it-IT" sz="1800" i="1">
                          <a:latin typeface="Arial"/>
                          <a:ea typeface="Cambria"/>
                          <a:cs typeface="Times New Roman"/>
                        </a:rPr>
                        <a:t>Nome della fase ed età</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it-IT" sz="1800" i="1">
                          <a:latin typeface="Arial"/>
                          <a:ea typeface="Cambria"/>
                          <a:cs typeface="Times New Roman"/>
                        </a:rPr>
                        <a:t>Caratteristiche</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419">
                <a:tc>
                  <a:txBody>
                    <a:bodyPr/>
                    <a:lstStyle/>
                    <a:p>
                      <a:pPr algn="ctr">
                        <a:lnSpc>
                          <a:spcPct val="120000"/>
                        </a:lnSpc>
                        <a:spcAft>
                          <a:spcPts val="0"/>
                        </a:spcAft>
                      </a:pPr>
                      <a:r>
                        <a:rPr lang="it-IT" sz="1800" b="1">
                          <a:latin typeface="Arial"/>
                          <a:ea typeface="Cambria"/>
                          <a:cs typeface="Times New Roman"/>
                        </a:rPr>
                        <a:t>ORALE</a:t>
                      </a:r>
                      <a:endParaRPr lang="it-IT" sz="1800">
                        <a:latin typeface="Times New Roman"/>
                        <a:ea typeface="Cambria"/>
                        <a:cs typeface="Times New Roman"/>
                      </a:endParaRPr>
                    </a:p>
                    <a:p>
                      <a:pPr algn="ctr">
                        <a:lnSpc>
                          <a:spcPct val="120000"/>
                        </a:lnSpc>
                        <a:spcAft>
                          <a:spcPts val="0"/>
                        </a:spcAft>
                      </a:pPr>
                      <a:r>
                        <a:rPr lang="it-IT" sz="1800">
                          <a:latin typeface="Arial"/>
                          <a:ea typeface="Cambria"/>
                          <a:cs typeface="Times New Roman"/>
                        </a:rPr>
                        <a:t>0-1 e ½</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1800">
                          <a:latin typeface="Arial"/>
                          <a:ea typeface="Cambria"/>
                          <a:cs typeface="Times New Roman"/>
                        </a:rPr>
                        <a:t>La </a:t>
                      </a:r>
                      <a:r>
                        <a:rPr lang="it-IT" sz="1800" i="1" u="sng">
                          <a:latin typeface="Arial"/>
                          <a:ea typeface="Cambria"/>
                          <a:cs typeface="Times New Roman"/>
                        </a:rPr>
                        <a:t>zona erogena</a:t>
                      </a:r>
                      <a:r>
                        <a:rPr lang="it-IT" sz="1800">
                          <a:latin typeface="Arial"/>
                          <a:ea typeface="Cambria"/>
                          <a:cs typeface="Times New Roman"/>
                        </a:rPr>
                        <a:t> (cioè la zona attraverso la quale il bimbo prova piacere) è in questo periodo la </a:t>
                      </a:r>
                      <a:r>
                        <a:rPr lang="it-IT" sz="1800">
                          <a:highlight>
                            <a:srgbClr val="FFFF00"/>
                          </a:highlight>
                          <a:latin typeface="Arial"/>
                          <a:ea typeface="Cambria"/>
                          <a:cs typeface="Times New Roman"/>
                        </a:rPr>
                        <a:t>bocca</a:t>
                      </a:r>
                      <a:r>
                        <a:rPr lang="it-IT" sz="1800">
                          <a:latin typeface="Arial"/>
                          <a:ea typeface="Cambria"/>
                          <a:cs typeface="Times New Roman"/>
                        </a:rPr>
                        <a:t> (labbra, lingua).</a:t>
                      </a:r>
                      <a:endParaRPr lang="it-IT" sz="1800">
                        <a:latin typeface="Times New Roman"/>
                        <a:ea typeface="Cambria"/>
                        <a:cs typeface="Times New Roman"/>
                      </a:endParaRPr>
                    </a:p>
                    <a:p>
                      <a:pPr algn="just">
                        <a:lnSpc>
                          <a:spcPct val="120000"/>
                        </a:lnSpc>
                        <a:spcAft>
                          <a:spcPts val="0"/>
                        </a:spcAft>
                      </a:pPr>
                      <a:r>
                        <a:rPr lang="it-IT" sz="1800">
                          <a:latin typeface="Arial"/>
                          <a:ea typeface="Cambria"/>
                          <a:cs typeface="Times New Roman"/>
                        </a:rPr>
                        <a:t>Esprime la propria </a:t>
                      </a:r>
                      <a:r>
                        <a:rPr lang="it-IT" sz="1800" i="1" u="sng">
                          <a:latin typeface="Arial"/>
                          <a:ea typeface="Cambria"/>
                          <a:cs typeface="Times New Roman"/>
                        </a:rPr>
                        <a:t>aggressività</a:t>
                      </a:r>
                      <a:r>
                        <a:rPr lang="it-IT" sz="1800">
                          <a:latin typeface="Arial"/>
                          <a:ea typeface="Cambria"/>
                          <a:cs typeface="Times New Roman"/>
                        </a:rPr>
                        <a:t> con i </a:t>
                      </a:r>
                      <a:r>
                        <a:rPr lang="it-IT" sz="1800">
                          <a:highlight>
                            <a:srgbClr val="FFFF00"/>
                          </a:highlight>
                          <a:latin typeface="Arial"/>
                          <a:ea typeface="Cambria"/>
                          <a:cs typeface="Times New Roman"/>
                        </a:rPr>
                        <a:t>denti</a:t>
                      </a:r>
                      <a:r>
                        <a:rPr lang="it-IT" sz="1800">
                          <a:latin typeface="Arial"/>
                          <a:ea typeface="Cambria"/>
                          <a:cs typeface="Times New Roman"/>
                        </a:rPr>
                        <a:t>.</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612">
                <a:tc>
                  <a:txBody>
                    <a:bodyPr/>
                    <a:lstStyle/>
                    <a:p>
                      <a:pPr algn="ctr">
                        <a:lnSpc>
                          <a:spcPct val="120000"/>
                        </a:lnSpc>
                        <a:spcAft>
                          <a:spcPts val="0"/>
                        </a:spcAft>
                      </a:pPr>
                      <a:r>
                        <a:rPr lang="it-IT" sz="1800" b="1">
                          <a:latin typeface="Arial"/>
                          <a:ea typeface="Cambria"/>
                          <a:cs typeface="Times New Roman"/>
                        </a:rPr>
                        <a:t>ANALE</a:t>
                      </a:r>
                      <a:endParaRPr lang="it-IT" sz="1800">
                        <a:latin typeface="Times New Roman"/>
                        <a:ea typeface="Cambria"/>
                        <a:cs typeface="Times New Roman"/>
                      </a:endParaRPr>
                    </a:p>
                    <a:p>
                      <a:pPr algn="ctr">
                        <a:lnSpc>
                          <a:spcPct val="120000"/>
                        </a:lnSpc>
                        <a:spcAft>
                          <a:spcPts val="0"/>
                        </a:spcAft>
                      </a:pPr>
                      <a:r>
                        <a:rPr lang="it-IT" sz="1800">
                          <a:latin typeface="Arial"/>
                          <a:ea typeface="Cambria"/>
                          <a:cs typeface="Times New Roman"/>
                        </a:rPr>
                        <a:t>1 e ½ -3</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1800" dirty="0">
                          <a:latin typeface="Arial"/>
                          <a:ea typeface="Cambria"/>
                          <a:cs typeface="Times New Roman"/>
                        </a:rPr>
                        <a:t>La zona erogena è l’</a:t>
                      </a:r>
                      <a:r>
                        <a:rPr lang="it-IT" sz="1800" dirty="0">
                          <a:highlight>
                            <a:srgbClr val="FFFF00"/>
                          </a:highlight>
                          <a:latin typeface="Arial"/>
                          <a:ea typeface="Cambria"/>
                          <a:cs typeface="Times New Roman"/>
                        </a:rPr>
                        <a:t>ano</a:t>
                      </a:r>
                      <a:r>
                        <a:rPr lang="it-IT" sz="1800" dirty="0">
                          <a:latin typeface="Arial"/>
                          <a:ea typeface="Cambria"/>
                          <a:cs typeface="Times New Roman"/>
                        </a:rPr>
                        <a:t>, con le sensazioni legate anche alla liberazione degli intestini.</a:t>
                      </a:r>
                      <a:endParaRPr lang="it-IT" sz="1800" dirty="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Sviluppo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graphicFrame>
        <p:nvGraphicFramePr>
          <p:cNvPr id="5" name="Tabella 4"/>
          <p:cNvGraphicFramePr>
            <a:graphicFrameLocks noGrp="1"/>
          </p:cNvGraphicFramePr>
          <p:nvPr/>
        </p:nvGraphicFramePr>
        <p:xfrm>
          <a:off x="357158" y="1000114"/>
          <a:ext cx="8572560" cy="3786214"/>
        </p:xfrm>
        <a:graphic>
          <a:graphicData uri="http://schemas.openxmlformats.org/drawingml/2006/table">
            <a:tbl>
              <a:tblPr/>
              <a:tblGrid>
                <a:gridCol w="1143008"/>
                <a:gridCol w="7429552"/>
              </a:tblGrid>
              <a:tr h="3786214">
                <a:tc>
                  <a:txBody>
                    <a:bodyPr/>
                    <a:lstStyle/>
                    <a:p>
                      <a:pPr algn="ctr">
                        <a:lnSpc>
                          <a:spcPct val="120000"/>
                        </a:lnSpc>
                        <a:spcAft>
                          <a:spcPts val="0"/>
                        </a:spcAft>
                      </a:pPr>
                      <a:r>
                        <a:rPr lang="it-IT" sz="1600" b="1" dirty="0">
                          <a:latin typeface="Arial"/>
                          <a:ea typeface="Cambria"/>
                          <a:cs typeface="Times New Roman"/>
                        </a:rPr>
                        <a:t>FALLICA</a:t>
                      </a:r>
                      <a:endParaRPr lang="it-IT" sz="1600" dirty="0">
                        <a:latin typeface="Times New Roman"/>
                        <a:ea typeface="Cambria"/>
                        <a:cs typeface="Times New Roman"/>
                      </a:endParaRPr>
                    </a:p>
                    <a:p>
                      <a:pPr algn="ctr">
                        <a:lnSpc>
                          <a:spcPct val="120000"/>
                        </a:lnSpc>
                        <a:spcAft>
                          <a:spcPts val="0"/>
                        </a:spcAft>
                      </a:pPr>
                      <a:r>
                        <a:rPr lang="it-IT" sz="1600" dirty="0">
                          <a:latin typeface="Arial"/>
                          <a:ea typeface="Cambria"/>
                          <a:cs typeface="Times New Roman"/>
                        </a:rPr>
                        <a:t>3-6</a:t>
                      </a:r>
                      <a:endParaRPr lang="it-IT" sz="1600" dirty="0">
                        <a:latin typeface="Times New Roman"/>
                        <a:ea typeface="Cambria"/>
                        <a:cs typeface="Times New Roman"/>
                      </a:endParaRPr>
                    </a:p>
                  </a:txBody>
                  <a:tcPr marL="35278" marR="3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1600" dirty="0">
                          <a:latin typeface="Arial"/>
                          <a:ea typeface="Cambria"/>
                          <a:cs typeface="Times New Roman"/>
                        </a:rPr>
                        <a:t>I bambini cominciano a mostrare un interesse verso i </a:t>
                      </a:r>
                      <a:r>
                        <a:rPr lang="it-IT" sz="1600" dirty="0">
                          <a:highlight>
                            <a:srgbClr val="FFFF00"/>
                          </a:highlight>
                          <a:latin typeface="Arial"/>
                          <a:ea typeface="Cambria"/>
                          <a:cs typeface="Times New Roman"/>
                        </a:rPr>
                        <a:t>genitali</a:t>
                      </a:r>
                      <a:r>
                        <a:rPr lang="it-IT" sz="1600" dirty="0">
                          <a:latin typeface="Arial"/>
                          <a:ea typeface="Cambria"/>
                          <a:cs typeface="Times New Roman"/>
                        </a:rPr>
                        <a:t>.</a:t>
                      </a:r>
                      <a:endParaRPr lang="it-IT" sz="1600" dirty="0">
                        <a:latin typeface="Times New Roman"/>
                        <a:ea typeface="Cambria"/>
                        <a:cs typeface="Times New Roman"/>
                      </a:endParaRPr>
                    </a:p>
                    <a:p>
                      <a:pPr algn="just">
                        <a:lnSpc>
                          <a:spcPct val="120000"/>
                        </a:lnSpc>
                        <a:spcAft>
                          <a:spcPts val="0"/>
                        </a:spcAft>
                        <a:buFont typeface="Arial" pitchFamily="34" charset="0"/>
                        <a:buChar char="•"/>
                      </a:pPr>
                      <a:r>
                        <a:rPr lang="it-IT" sz="1600" dirty="0" smtClean="0">
                          <a:latin typeface="Arial"/>
                          <a:ea typeface="Cambria"/>
                          <a:cs typeface="Times New Roman"/>
                        </a:rPr>
                        <a:t> </a:t>
                      </a:r>
                      <a:r>
                        <a:rPr lang="it-IT" sz="1800" b="1" dirty="0" smtClean="0">
                          <a:solidFill>
                            <a:srgbClr val="FF0000"/>
                          </a:solidFill>
                          <a:latin typeface="Arial"/>
                          <a:ea typeface="Cambria"/>
                          <a:cs typeface="Times New Roman"/>
                        </a:rPr>
                        <a:t>Invidia</a:t>
                      </a:r>
                      <a:r>
                        <a:rPr lang="it-IT" sz="1800" b="1" baseline="0" dirty="0" smtClean="0">
                          <a:solidFill>
                            <a:srgbClr val="FF0000"/>
                          </a:solidFill>
                          <a:latin typeface="Arial"/>
                          <a:ea typeface="Cambria"/>
                          <a:cs typeface="Times New Roman"/>
                        </a:rPr>
                        <a:t> del pene</a:t>
                      </a:r>
                      <a:r>
                        <a:rPr lang="it-IT" sz="1600" baseline="0" dirty="0" smtClean="0">
                          <a:latin typeface="Arial"/>
                          <a:ea typeface="Cambria"/>
                          <a:cs typeface="Times New Roman"/>
                        </a:rPr>
                        <a:t>,</a:t>
                      </a:r>
                      <a:r>
                        <a:rPr lang="it-IT" sz="1600" dirty="0" smtClean="0">
                          <a:latin typeface="Arial"/>
                          <a:ea typeface="Cambria"/>
                          <a:cs typeface="Times New Roman"/>
                        </a:rPr>
                        <a:t> </a:t>
                      </a:r>
                      <a:r>
                        <a:rPr lang="it-IT" sz="1600" dirty="0">
                          <a:latin typeface="Arial"/>
                          <a:ea typeface="Cambria"/>
                          <a:cs typeface="Times New Roman"/>
                        </a:rPr>
                        <a:t>da parte delle femmine (le femmine possono sentire la vergogna di non avere qualcosa, si sentono mancanti di qualcosa, </a:t>
                      </a:r>
                      <a:r>
                        <a:rPr lang="it-IT" sz="1600" dirty="0" smtClean="0">
                          <a:latin typeface="Arial"/>
                          <a:ea typeface="Cambria"/>
                          <a:cs typeface="Times New Roman"/>
                        </a:rPr>
                        <a:t>castrate</a:t>
                      </a:r>
                      <a:r>
                        <a:rPr lang="it-IT" sz="1600" dirty="0">
                          <a:latin typeface="Arial"/>
                          <a:ea typeface="Cambria"/>
                          <a:cs typeface="Times New Roman"/>
                        </a:rPr>
                        <a:t>)</a:t>
                      </a:r>
                      <a:endParaRPr lang="it-IT" sz="1600" dirty="0">
                        <a:latin typeface="Times New Roman"/>
                        <a:ea typeface="Cambria"/>
                        <a:cs typeface="Times New Roman"/>
                      </a:endParaRPr>
                    </a:p>
                    <a:p>
                      <a:pPr algn="just">
                        <a:lnSpc>
                          <a:spcPct val="120000"/>
                        </a:lnSpc>
                        <a:spcAft>
                          <a:spcPts val="0"/>
                        </a:spcAft>
                        <a:buFont typeface="Arial" pitchFamily="34" charset="0"/>
                        <a:buChar char="•"/>
                      </a:pPr>
                      <a:r>
                        <a:rPr lang="it-IT" sz="1600" dirty="0" smtClean="0">
                          <a:latin typeface="Arial"/>
                          <a:ea typeface="Cambria"/>
                          <a:cs typeface="Times New Roman"/>
                        </a:rPr>
                        <a:t> </a:t>
                      </a:r>
                      <a:r>
                        <a:rPr lang="it-IT" sz="1800" b="1" dirty="0" smtClean="0">
                          <a:solidFill>
                            <a:srgbClr val="FF0000"/>
                          </a:solidFill>
                          <a:latin typeface="Arial"/>
                          <a:ea typeface="Cambria"/>
                          <a:cs typeface="Times New Roman"/>
                        </a:rPr>
                        <a:t>Complesso</a:t>
                      </a:r>
                      <a:r>
                        <a:rPr lang="it-IT" sz="1800" b="1" baseline="0" dirty="0" smtClean="0">
                          <a:solidFill>
                            <a:srgbClr val="FF0000"/>
                          </a:solidFill>
                          <a:latin typeface="Arial"/>
                          <a:ea typeface="Cambria"/>
                          <a:cs typeface="Times New Roman"/>
                        </a:rPr>
                        <a:t> di Edipo</a:t>
                      </a:r>
                      <a:r>
                        <a:rPr lang="it-IT" sz="1800" b="1" dirty="0" smtClean="0">
                          <a:solidFill>
                            <a:srgbClr val="FF0000"/>
                          </a:solidFill>
                          <a:latin typeface="Arial"/>
                          <a:ea typeface="Cambria"/>
                          <a:cs typeface="Times New Roman"/>
                        </a:rPr>
                        <a:t> </a:t>
                      </a:r>
                      <a:r>
                        <a:rPr lang="it-IT" sz="1600" dirty="0" smtClean="0">
                          <a:latin typeface="Arial"/>
                          <a:ea typeface="Cambria"/>
                          <a:cs typeface="Times New Roman"/>
                        </a:rPr>
                        <a:t>(Sofocle,</a:t>
                      </a:r>
                      <a:r>
                        <a:rPr lang="it-IT" sz="1600" baseline="0" dirty="0" smtClean="0">
                          <a:latin typeface="Arial"/>
                          <a:ea typeface="Cambria"/>
                          <a:cs typeface="Times New Roman"/>
                        </a:rPr>
                        <a:t> </a:t>
                      </a:r>
                      <a:r>
                        <a:rPr lang="it-IT" sz="1600" i="1" dirty="0" smtClean="0">
                          <a:latin typeface="Arial"/>
                          <a:ea typeface="Cambria"/>
                          <a:cs typeface="Times New Roman"/>
                        </a:rPr>
                        <a:t>Edipo re</a:t>
                      </a:r>
                      <a:r>
                        <a:rPr lang="it-IT" sz="1600" i="0" dirty="0" smtClean="0">
                          <a:latin typeface="Arial"/>
                          <a:ea typeface="Cambria"/>
                          <a:cs typeface="Times New Roman"/>
                        </a:rPr>
                        <a:t>:</a:t>
                      </a:r>
                      <a:r>
                        <a:rPr lang="it-IT" sz="1600" i="0" baseline="0" dirty="0" smtClean="0">
                          <a:latin typeface="Arial"/>
                          <a:ea typeface="Cambria"/>
                          <a:cs typeface="Times New Roman"/>
                        </a:rPr>
                        <a:t> </a:t>
                      </a:r>
                      <a:r>
                        <a:rPr lang="it-IT" sz="1600" dirty="0" smtClean="0">
                          <a:latin typeface="Arial"/>
                          <a:ea typeface="Cambria"/>
                          <a:cs typeface="Times New Roman"/>
                        </a:rPr>
                        <a:t>Edipo </a:t>
                      </a:r>
                      <a:r>
                        <a:rPr lang="it-IT" sz="1600" u="sng" dirty="0" smtClean="0">
                          <a:latin typeface="Arial"/>
                          <a:ea typeface="Cambria"/>
                          <a:cs typeface="Times New Roman"/>
                        </a:rPr>
                        <a:t>uccide </a:t>
                      </a:r>
                      <a:r>
                        <a:rPr lang="it-IT" sz="1600" u="sng" dirty="0">
                          <a:latin typeface="Arial"/>
                          <a:ea typeface="Cambria"/>
                          <a:cs typeface="Times New Roman"/>
                        </a:rPr>
                        <a:t>il padre e </a:t>
                      </a:r>
                      <a:r>
                        <a:rPr lang="it-IT" sz="1600" u="sng" dirty="0" smtClean="0">
                          <a:latin typeface="Arial"/>
                          <a:ea typeface="Cambria"/>
                          <a:cs typeface="Times New Roman"/>
                        </a:rPr>
                        <a:t>sposa </a:t>
                      </a:r>
                      <a:r>
                        <a:rPr lang="it-IT" sz="1600" u="sng" dirty="0">
                          <a:latin typeface="Arial"/>
                          <a:ea typeface="Cambria"/>
                          <a:cs typeface="Times New Roman"/>
                        </a:rPr>
                        <a:t>la madre</a:t>
                      </a:r>
                      <a:r>
                        <a:rPr lang="it-IT" sz="1600" dirty="0">
                          <a:latin typeface="Arial"/>
                          <a:ea typeface="Cambria"/>
                          <a:cs typeface="Times New Roman"/>
                        </a:rPr>
                        <a:t>): </a:t>
                      </a:r>
                      <a:r>
                        <a:rPr lang="it-IT" sz="1600" dirty="0" smtClean="0">
                          <a:latin typeface="Arial"/>
                          <a:ea typeface="Cambria"/>
                          <a:cs typeface="Times New Roman"/>
                        </a:rPr>
                        <a:t> </a:t>
                      </a:r>
                      <a:endParaRPr lang="it-IT" sz="1600" b="1" dirty="0" smtClean="0">
                        <a:latin typeface="Arial"/>
                        <a:ea typeface="Cambria"/>
                        <a:cs typeface="Times New Roman"/>
                      </a:endParaRPr>
                    </a:p>
                    <a:p>
                      <a:pPr lvl="1" algn="just">
                        <a:lnSpc>
                          <a:spcPct val="120000"/>
                        </a:lnSpc>
                        <a:spcAft>
                          <a:spcPts val="0"/>
                        </a:spcAft>
                        <a:buFont typeface="Arial" pitchFamily="34" charset="0"/>
                        <a:buChar char="•"/>
                      </a:pPr>
                      <a:r>
                        <a:rPr lang="it-IT" sz="1600" b="1" dirty="0" smtClean="0">
                          <a:latin typeface="Arial"/>
                          <a:ea typeface="Cambria"/>
                          <a:cs typeface="Times New Roman"/>
                        </a:rPr>
                        <a:t> attaccamento </a:t>
                      </a:r>
                      <a:r>
                        <a:rPr lang="it-IT" sz="1600" b="1" dirty="0">
                          <a:latin typeface="Arial"/>
                          <a:ea typeface="Cambria"/>
                          <a:cs typeface="Times New Roman"/>
                        </a:rPr>
                        <a:t>morboso verso il genitore di sesso opposto e l’odio, l’avversione verso il genitore dello stesso </a:t>
                      </a:r>
                      <a:r>
                        <a:rPr lang="it-IT" sz="1600" b="1" dirty="0" smtClean="0">
                          <a:latin typeface="Arial"/>
                          <a:ea typeface="Cambria"/>
                          <a:cs typeface="Times New Roman"/>
                        </a:rPr>
                        <a:t>sesso</a:t>
                      </a:r>
                      <a:endParaRPr lang="it-IT" sz="1600" b="0" dirty="0" smtClean="0">
                        <a:latin typeface="Arial"/>
                        <a:ea typeface="Cambria"/>
                        <a:cs typeface="Times New Roman"/>
                      </a:endParaRPr>
                    </a:p>
                    <a:p>
                      <a:pPr lvl="1" algn="just">
                        <a:lnSpc>
                          <a:spcPct val="120000"/>
                        </a:lnSpc>
                        <a:spcAft>
                          <a:spcPts val="0"/>
                        </a:spcAft>
                        <a:buFont typeface="Arial" pitchFamily="34" charset="0"/>
                        <a:buChar char="•"/>
                      </a:pPr>
                      <a:r>
                        <a:rPr lang="it-IT" sz="1600" b="0" baseline="0" dirty="0" smtClean="0">
                          <a:latin typeface="Arial"/>
                          <a:ea typeface="Cambria"/>
                          <a:cs typeface="Times New Roman"/>
                        </a:rPr>
                        <a:t> </a:t>
                      </a:r>
                      <a:r>
                        <a:rPr lang="it-IT" sz="1600" dirty="0" smtClean="0">
                          <a:latin typeface="Arial"/>
                          <a:ea typeface="Cambria"/>
                          <a:cs typeface="Times New Roman"/>
                        </a:rPr>
                        <a:t>una </a:t>
                      </a:r>
                      <a:r>
                        <a:rPr lang="it-IT" sz="1600" dirty="0">
                          <a:latin typeface="Arial"/>
                          <a:ea typeface="Cambria"/>
                          <a:cs typeface="Times New Roman"/>
                        </a:rPr>
                        <a:t>delle più importanti fonti del senso di colpa da cui i nevrotici sono afflitti. </a:t>
                      </a:r>
                      <a:endParaRPr lang="it-IT" sz="1600" dirty="0">
                        <a:latin typeface="Times New Roman"/>
                        <a:ea typeface="Cambria"/>
                        <a:cs typeface="Times New Roman"/>
                      </a:endParaRPr>
                    </a:p>
                    <a:p>
                      <a:pPr algn="just">
                        <a:lnSpc>
                          <a:spcPct val="120000"/>
                        </a:lnSpc>
                        <a:spcAft>
                          <a:spcPts val="0"/>
                        </a:spcAft>
                      </a:pPr>
                      <a:r>
                        <a:rPr lang="it-IT" sz="1600" dirty="0" smtClean="0">
                          <a:latin typeface="Arial"/>
                          <a:ea typeface="Cambria"/>
                          <a:cs typeface="Times New Roman"/>
                        </a:rPr>
                        <a:t>Sviluppo del</a:t>
                      </a:r>
                      <a:r>
                        <a:rPr lang="it-IT" sz="1600" baseline="0" dirty="0" smtClean="0">
                          <a:latin typeface="Arial"/>
                          <a:ea typeface="Cambria"/>
                          <a:cs typeface="Times New Roman"/>
                        </a:rPr>
                        <a:t> </a:t>
                      </a:r>
                      <a:r>
                        <a:rPr lang="it-IT" sz="1600" b="1" baseline="0" dirty="0" smtClean="0">
                          <a:solidFill>
                            <a:srgbClr val="FF0000"/>
                          </a:solidFill>
                          <a:latin typeface="Arial"/>
                          <a:ea typeface="Cambria"/>
                          <a:cs typeface="Times New Roman"/>
                        </a:rPr>
                        <a:t>Super-Io</a:t>
                      </a:r>
                      <a:endParaRPr lang="it-IT" sz="1600" b="1" dirty="0" smtClean="0">
                        <a:solidFill>
                          <a:srgbClr val="FF0000"/>
                        </a:solidFill>
                        <a:highlight>
                          <a:srgbClr val="FFFF00"/>
                        </a:highlight>
                        <a:latin typeface="Arial"/>
                        <a:ea typeface="Cambria"/>
                        <a:cs typeface="Times New Roman"/>
                      </a:endParaRPr>
                    </a:p>
                    <a:p>
                      <a:pPr algn="just">
                        <a:lnSpc>
                          <a:spcPct val="120000"/>
                        </a:lnSpc>
                        <a:spcAft>
                          <a:spcPts val="0"/>
                        </a:spcAft>
                      </a:pPr>
                      <a:r>
                        <a:rPr lang="it-IT" sz="1600" dirty="0" smtClean="0">
                          <a:latin typeface="Arial"/>
                          <a:ea typeface="Cambria"/>
                          <a:cs typeface="Times New Roman"/>
                        </a:rPr>
                        <a:t>1</a:t>
                      </a:r>
                      <a:r>
                        <a:rPr lang="it-IT" sz="1600" dirty="0">
                          <a:latin typeface="Arial"/>
                          <a:ea typeface="Cambria"/>
                          <a:cs typeface="Times New Roman"/>
                        </a:rPr>
                        <a:t>) </a:t>
                      </a:r>
                      <a:r>
                        <a:rPr lang="it-IT" sz="1600" u="sng" dirty="0">
                          <a:latin typeface="Arial"/>
                          <a:ea typeface="Cambria"/>
                          <a:cs typeface="Times New Roman"/>
                        </a:rPr>
                        <a:t>introiezione</a:t>
                      </a:r>
                      <a:r>
                        <a:rPr lang="it-IT" sz="1600" dirty="0">
                          <a:latin typeface="Arial"/>
                          <a:ea typeface="Cambria"/>
                          <a:cs typeface="Times New Roman"/>
                        </a:rPr>
                        <a:t> (fare propri i pensieri degli altri); 2) </a:t>
                      </a:r>
                      <a:r>
                        <a:rPr lang="it-IT" sz="1600" u="sng" dirty="0">
                          <a:latin typeface="Arial"/>
                          <a:ea typeface="Cambria"/>
                          <a:cs typeface="Times New Roman"/>
                        </a:rPr>
                        <a:t>identificazione</a:t>
                      </a:r>
                      <a:r>
                        <a:rPr lang="it-IT" sz="1600" dirty="0">
                          <a:latin typeface="Arial"/>
                          <a:ea typeface="Cambria"/>
                          <a:cs typeface="Times New Roman"/>
                        </a:rPr>
                        <a:t> (il bambino prende come modello il genitore dello stesso sesso</a:t>
                      </a:r>
                      <a:r>
                        <a:rPr lang="it-IT" sz="1600" dirty="0" smtClean="0">
                          <a:latin typeface="Arial"/>
                          <a:ea typeface="Cambria"/>
                          <a:cs typeface="Times New Roman"/>
                        </a:rPr>
                        <a:t>).</a:t>
                      </a:r>
                      <a:endParaRPr lang="it-IT" sz="1600" dirty="0">
                        <a:latin typeface="Times New Roman"/>
                        <a:ea typeface="Cambria"/>
                        <a:cs typeface="Times New Roman"/>
                      </a:endParaRPr>
                    </a:p>
                  </a:txBody>
                  <a:tcPr marL="35278" marR="35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6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7"/>
            <a:ext cx="7772400" cy="642942"/>
          </a:xfrm>
        </p:spPr>
        <p:txBody>
          <a:bodyPr>
            <a:normAutofit fontScale="90000"/>
          </a:bodyPr>
          <a:lstStyle/>
          <a:p>
            <a:r>
              <a:rPr lang="it-IT" dirty="0" smtClean="0"/>
              <a:t>Sviluppo della sessualità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7168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ella 5"/>
          <p:cNvGraphicFramePr>
            <a:graphicFrameLocks noGrp="1"/>
          </p:cNvGraphicFramePr>
          <p:nvPr/>
        </p:nvGraphicFramePr>
        <p:xfrm>
          <a:off x="571472" y="1071552"/>
          <a:ext cx="8001056" cy="2857520"/>
        </p:xfrm>
        <a:graphic>
          <a:graphicData uri="http://schemas.openxmlformats.org/drawingml/2006/table">
            <a:tbl>
              <a:tblPr/>
              <a:tblGrid>
                <a:gridCol w="1428760"/>
                <a:gridCol w="6572296"/>
              </a:tblGrid>
              <a:tr h="1428760">
                <a:tc>
                  <a:txBody>
                    <a:bodyPr/>
                    <a:lstStyle/>
                    <a:p>
                      <a:pPr algn="ctr">
                        <a:lnSpc>
                          <a:spcPct val="120000"/>
                        </a:lnSpc>
                        <a:spcAft>
                          <a:spcPts val="0"/>
                        </a:spcAft>
                      </a:pPr>
                      <a:r>
                        <a:rPr lang="it-IT" sz="1800" b="1">
                          <a:latin typeface="Arial"/>
                          <a:ea typeface="Cambria"/>
                          <a:cs typeface="Times New Roman"/>
                        </a:rPr>
                        <a:t>LATENZA</a:t>
                      </a:r>
                      <a:endParaRPr lang="it-IT" sz="1800">
                        <a:latin typeface="Times New Roman"/>
                        <a:ea typeface="Cambria"/>
                        <a:cs typeface="Times New Roman"/>
                      </a:endParaRPr>
                    </a:p>
                    <a:p>
                      <a:pPr algn="ctr">
                        <a:lnSpc>
                          <a:spcPct val="120000"/>
                        </a:lnSpc>
                        <a:spcAft>
                          <a:spcPts val="0"/>
                        </a:spcAft>
                      </a:pPr>
                      <a:r>
                        <a:rPr lang="it-IT" sz="1800">
                          <a:latin typeface="Arial"/>
                          <a:ea typeface="Cambria"/>
                          <a:cs typeface="Times New Roman"/>
                        </a:rPr>
                        <a:t>6-11</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1800">
                          <a:latin typeface="Arial"/>
                          <a:ea typeface="Cambria"/>
                          <a:cs typeface="Times New Roman"/>
                        </a:rPr>
                        <a:t>C’è una specie di </a:t>
                      </a:r>
                      <a:r>
                        <a:rPr lang="it-IT" sz="1800">
                          <a:highlight>
                            <a:srgbClr val="FFFF00"/>
                          </a:highlight>
                          <a:latin typeface="Arial"/>
                          <a:ea typeface="Cambria"/>
                          <a:cs typeface="Times New Roman"/>
                        </a:rPr>
                        <a:t>congelamento</a:t>
                      </a:r>
                      <a:r>
                        <a:rPr lang="it-IT" sz="1800">
                          <a:latin typeface="Arial"/>
                          <a:ea typeface="Cambria"/>
                          <a:cs typeface="Times New Roman"/>
                        </a:rPr>
                        <a:t> delle pulsioni sessuali: gli impulsi sono come nascosti e il bimbo si impegna in tante attività (è il periodo in cui inizia la scuola)</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0">
                <a:tc>
                  <a:txBody>
                    <a:bodyPr/>
                    <a:lstStyle/>
                    <a:p>
                      <a:pPr algn="ctr">
                        <a:lnSpc>
                          <a:spcPct val="120000"/>
                        </a:lnSpc>
                        <a:spcAft>
                          <a:spcPts val="0"/>
                        </a:spcAft>
                      </a:pPr>
                      <a:r>
                        <a:rPr lang="it-IT" sz="1800" b="1">
                          <a:latin typeface="Arial"/>
                          <a:ea typeface="Cambria"/>
                          <a:cs typeface="Times New Roman"/>
                        </a:rPr>
                        <a:t>GENITALE</a:t>
                      </a:r>
                      <a:endParaRPr lang="it-IT" sz="1800">
                        <a:latin typeface="Times New Roman"/>
                        <a:ea typeface="Cambria"/>
                        <a:cs typeface="Times New Roman"/>
                      </a:endParaRPr>
                    </a:p>
                    <a:p>
                      <a:pPr algn="ctr">
                        <a:lnSpc>
                          <a:spcPct val="120000"/>
                        </a:lnSpc>
                        <a:spcAft>
                          <a:spcPts val="0"/>
                        </a:spcAft>
                      </a:pPr>
                      <a:r>
                        <a:rPr lang="it-IT" sz="1800">
                          <a:latin typeface="Arial"/>
                          <a:ea typeface="Cambria"/>
                          <a:cs typeface="Times New Roman"/>
                        </a:rPr>
                        <a:t>11-14</a:t>
                      </a:r>
                      <a:endParaRPr lang="it-IT" sz="180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it-IT" sz="1800" dirty="0">
                          <a:latin typeface="Arial"/>
                          <a:ea typeface="Cambria"/>
                          <a:cs typeface="Times New Roman"/>
                        </a:rPr>
                        <a:t>Ha inizio con la pubertà. Gli impulsi sessuali si risvegliano e l’adolescente vive la sua </a:t>
                      </a:r>
                      <a:r>
                        <a:rPr lang="it-IT" sz="1800" dirty="0">
                          <a:highlight>
                            <a:srgbClr val="FFFF00"/>
                          </a:highlight>
                          <a:latin typeface="Arial"/>
                          <a:ea typeface="Cambria"/>
                          <a:cs typeface="Times New Roman"/>
                        </a:rPr>
                        <a:t>sessualità nella forma adulta</a:t>
                      </a:r>
                      <a:r>
                        <a:rPr lang="it-IT" sz="1800" dirty="0">
                          <a:latin typeface="Arial"/>
                          <a:ea typeface="Cambria"/>
                          <a:cs typeface="Times New Roman"/>
                        </a:rPr>
                        <a:t> (caratterizzata dall’orgasmo), consapevolmente.</a:t>
                      </a:r>
                      <a:endParaRPr lang="it-IT" sz="1800" dirty="0">
                        <a:latin typeface="Times New Roman"/>
                        <a:ea typeface="Cambria"/>
                        <a:cs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L’arte</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428596" y="1232288"/>
            <a:ext cx="821537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2400" dirty="0" smtClean="0"/>
              <a:t>Espressione di desideri inconsci</a:t>
            </a:r>
          </a:p>
          <a:p>
            <a:pPr algn="just">
              <a:buFont typeface="Arial" pitchFamily="34" charset="0"/>
              <a:buChar char="•"/>
            </a:pPr>
            <a:r>
              <a:rPr lang="it-IT" altLang="it-IT" sz="2400" dirty="0" smtClean="0"/>
              <a:t> paragone col </a:t>
            </a:r>
            <a:r>
              <a:rPr lang="it-IT" altLang="it-IT" sz="2400" b="1" dirty="0" smtClean="0"/>
              <a:t>GIOCO</a:t>
            </a:r>
            <a:r>
              <a:rPr lang="it-IT" altLang="it-IT" sz="2400" dirty="0" smtClean="0"/>
              <a:t> DEI BAMBINI (</a:t>
            </a:r>
            <a:r>
              <a:rPr lang="it-IT" altLang="it-IT" sz="2400" dirty="0" smtClean="0">
                <a:sym typeface="Wingdings" pitchFamily="2" charset="2"/>
              </a:rPr>
              <a:t> tentativo di padroneggiare situazioni che ancora non conoscono)</a:t>
            </a:r>
            <a:endParaRPr lang="it-IT" altLang="it-IT" sz="2400" dirty="0" smtClean="0"/>
          </a:p>
          <a:p>
            <a:pPr algn="just">
              <a:buFont typeface="Arial" pitchFamily="34" charset="0"/>
              <a:buChar char="•"/>
            </a:pPr>
            <a:r>
              <a:rPr lang="it-IT" altLang="it-IT" sz="2400" dirty="0" smtClean="0"/>
              <a:t> </a:t>
            </a:r>
            <a:r>
              <a:rPr lang="it-IT" altLang="it-IT" sz="2400" b="1" dirty="0" smtClean="0">
                <a:solidFill>
                  <a:srgbClr val="FF0000"/>
                </a:solidFill>
              </a:rPr>
              <a:t>sublimazione</a:t>
            </a:r>
            <a:r>
              <a:rPr lang="it-IT" altLang="it-IT" sz="2400" dirty="0" smtClean="0"/>
              <a:t> </a:t>
            </a:r>
          </a:p>
        </p:txBody>
      </p:sp>
      <p:sp>
        <p:nvSpPr>
          <p:cNvPr id="5" name="Rettangolo 4"/>
          <p:cNvSpPr/>
          <p:nvPr/>
        </p:nvSpPr>
        <p:spPr>
          <a:xfrm rot="781048">
            <a:off x="5143504" y="1000114"/>
            <a:ext cx="168918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FontTx/>
              <a:buNone/>
            </a:pPr>
            <a:r>
              <a:rPr lang="it-IT" altLang="it-IT" b="1" dirty="0" smtClean="0"/>
              <a:t>simile al sogno</a:t>
            </a:r>
          </a:p>
        </p:txBody>
      </p:sp>
      <p:sp>
        <p:nvSpPr>
          <p:cNvPr id="6" name="CasellaDiTesto 5"/>
          <p:cNvSpPr txBox="1"/>
          <p:nvPr/>
        </p:nvSpPr>
        <p:spPr>
          <a:xfrm>
            <a:off x="428596" y="2928940"/>
            <a:ext cx="821537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2400" dirty="0" smtClean="0"/>
              <a:t>Ma l’arte ha la capacità di TRADURRE LE PULSIONI:</a:t>
            </a:r>
          </a:p>
          <a:p>
            <a:pPr algn="just">
              <a:buFont typeface="Arial" pitchFamily="34" charset="0"/>
              <a:buChar char="•"/>
            </a:pPr>
            <a:r>
              <a:rPr lang="it-IT" altLang="it-IT" sz="2400" dirty="0" smtClean="0"/>
              <a:t> arrivando a significati </a:t>
            </a:r>
            <a:r>
              <a:rPr lang="it-IT" altLang="it-IT" sz="2400" b="1" dirty="0" smtClean="0">
                <a:solidFill>
                  <a:srgbClr val="FF0000"/>
                </a:solidFill>
              </a:rPr>
              <a:t>UNIVERSALI</a:t>
            </a:r>
          </a:p>
          <a:p>
            <a:pPr algn="just">
              <a:buFont typeface="Arial" pitchFamily="34" charset="0"/>
              <a:buChar char="•"/>
            </a:pPr>
            <a:r>
              <a:rPr lang="it-IT" altLang="it-IT" sz="2400" dirty="0" smtClean="0"/>
              <a:t> attraverso UN’ESPRESSIONE </a:t>
            </a:r>
            <a:r>
              <a:rPr lang="it-IT" altLang="it-IT" sz="2400" b="1" dirty="0" smtClean="0">
                <a:solidFill>
                  <a:srgbClr val="FF0000"/>
                </a:solidFill>
              </a:rPr>
              <a:t>SOCIALMENTE ACCETTATA</a:t>
            </a:r>
          </a:p>
        </p:txBody>
      </p:sp>
      <p:sp>
        <p:nvSpPr>
          <p:cNvPr id="7" name="CasellaDiTesto 6"/>
          <p:cNvSpPr txBox="1"/>
          <p:nvPr/>
        </p:nvSpPr>
        <p:spPr>
          <a:xfrm>
            <a:off x="428596" y="4214824"/>
            <a:ext cx="821537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2400" dirty="0" smtClean="0"/>
              <a:t>È una specie di </a:t>
            </a:r>
            <a:r>
              <a:rPr lang="it-IT" altLang="it-IT" sz="2400" b="1" dirty="0" smtClean="0"/>
              <a:t>TERAPIA PSICOANALITICA</a:t>
            </a:r>
            <a:r>
              <a:rPr lang="it-IT" altLang="it-IT" sz="2400" dirty="0" smtClean="0"/>
              <a:t>: 1) per l’artista; 2) per lo spettatore (“</a:t>
            </a:r>
            <a:r>
              <a:rPr lang="it-IT" altLang="it-IT" sz="2400" b="1" dirty="0" smtClean="0"/>
              <a:t>perturbante</a:t>
            </a:r>
            <a:r>
              <a:rPr lang="it-IT" altLang="it-IT" sz="2400" dirty="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42910" y="1000114"/>
            <a:ext cx="8001056"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Font typeface="Arial" pitchFamily="34" charset="0"/>
              <a:buChar char="•"/>
              <a:defRPr/>
            </a:pPr>
            <a:r>
              <a:rPr lang="it-IT" sz="2000" dirty="0" smtClean="0"/>
              <a:t>1892-1895:</a:t>
            </a:r>
            <a:r>
              <a:rPr lang="it-IT" sz="2000" dirty="0"/>
              <a:t> Studi sull'isteria</a:t>
            </a:r>
          </a:p>
          <a:p>
            <a:pPr>
              <a:buFont typeface="Arial" pitchFamily="34" charset="0"/>
              <a:buChar char="•"/>
              <a:defRPr/>
            </a:pPr>
            <a:r>
              <a:rPr lang="it-IT" sz="2000" dirty="0" smtClean="0"/>
              <a:t>1899: </a:t>
            </a:r>
            <a:r>
              <a:rPr lang="it-IT" sz="2000" dirty="0"/>
              <a:t>L'interpretazione dei sogni</a:t>
            </a:r>
          </a:p>
          <a:p>
            <a:pPr>
              <a:buFont typeface="Arial" pitchFamily="34" charset="0"/>
              <a:buChar char="•"/>
              <a:defRPr/>
            </a:pPr>
            <a:r>
              <a:rPr lang="it-IT" sz="2000" dirty="0" smtClean="0"/>
              <a:t>1901:</a:t>
            </a:r>
            <a:r>
              <a:rPr lang="it-IT" sz="2000" dirty="0"/>
              <a:t> Psicopatologia della vita quotidiana</a:t>
            </a:r>
          </a:p>
          <a:p>
            <a:pPr>
              <a:buFont typeface="Arial" pitchFamily="34" charset="0"/>
              <a:buChar char="•"/>
              <a:defRPr/>
            </a:pPr>
            <a:r>
              <a:rPr lang="it-IT" sz="2000" dirty="0" smtClean="0"/>
              <a:t>1905:</a:t>
            </a:r>
            <a:r>
              <a:rPr lang="it-IT" sz="2000" dirty="0"/>
              <a:t> Tre saggi sulla teoria sessuale; Il motto di spirito e la sua relazione con l'inconscio</a:t>
            </a:r>
          </a:p>
          <a:p>
            <a:pPr>
              <a:buFont typeface="Arial" pitchFamily="34" charset="0"/>
              <a:buChar char="•"/>
              <a:defRPr/>
            </a:pPr>
            <a:r>
              <a:rPr lang="it-IT" sz="2000" dirty="0" smtClean="0"/>
              <a:t>1912-1913:</a:t>
            </a:r>
            <a:r>
              <a:rPr lang="it-IT" sz="2000" dirty="0"/>
              <a:t> Totem e tabù</a:t>
            </a:r>
          </a:p>
          <a:p>
            <a:pPr>
              <a:buFont typeface="Arial" pitchFamily="34" charset="0"/>
              <a:buChar char="•"/>
              <a:defRPr/>
            </a:pPr>
            <a:r>
              <a:rPr lang="it-IT" sz="2000" dirty="0" smtClean="0"/>
              <a:t>1915-1917:</a:t>
            </a:r>
            <a:r>
              <a:rPr lang="it-IT" sz="2000" dirty="0"/>
              <a:t> </a:t>
            </a:r>
            <a:r>
              <a:rPr lang="it-IT" sz="2000" dirty="0" smtClean="0"/>
              <a:t>Introduzione </a:t>
            </a:r>
            <a:r>
              <a:rPr lang="it-IT" sz="2000" dirty="0"/>
              <a:t>alla psicoanalisi</a:t>
            </a:r>
          </a:p>
          <a:p>
            <a:pPr>
              <a:buFont typeface="Arial" pitchFamily="34" charset="0"/>
              <a:buChar char="•"/>
              <a:defRPr/>
            </a:pPr>
            <a:r>
              <a:rPr lang="it-IT" sz="2000" dirty="0" smtClean="0"/>
              <a:t>1920: </a:t>
            </a:r>
            <a:r>
              <a:rPr lang="it-IT" sz="2000" dirty="0"/>
              <a:t>Al di là del principio di piacere</a:t>
            </a:r>
          </a:p>
          <a:p>
            <a:pPr>
              <a:buFont typeface="Arial" pitchFamily="34" charset="0"/>
              <a:buChar char="•"/>
              <a:defRPr/>
            </a:pPr>
            <a:r>
              <a:rPr lang="it-IT" sz="2000" dirty="0" smtClean="0"/>
              <a:t>1921:</a:t>
            </a:r>
            <a:r>
              <a:rPr lang="it-IT" sz="2000" dirty="0"/>
              <a:t> Psicologia delle masse e analisi dell'io</a:t>
            </a:r>
          </a:p>
          <a:p>
            <a:pPr>
              <a:buFont typeface="Arial" pitchFamily="34" charset="0"/>
              <a:buChar char="•"/>
              <a:defRPr/>
            </a:pPr>
            <a:r>
              <a:rPr lang="it-IT" sz="2000" dirty="0" smtClean="0"/>
              <a:t>1923: </a:t>
            </a:r>
            <a:r>
              <a:rPr lang="it-IT" sz="2000" dirty="0"/>
              <a:t>L'io e l'</a:t>
            </a:r>
            <a:r>
              <a:rPr lang="it-IT" sz="2000" dirty="0" err="1"/>
              <a:t>es</a:t>
            </a:r>
            <a:endParaRPr lang="it-IT" sz="2000" dirty="0"/>
          </a:p>
          <a:p>
            <a:pPr>
              <a:buFont typeface="Arial" pitchFamily="34" charset="0"/>
              <a:buChar char="•"/>
              <a:defRPr/>
            </a:pPr>
            <a:r>
              <a:rPr lang="it-IT" sz="2000" dirty="0" smtClean="0"/>
              <a:t>1929: </a:t>
            </a:r>
            <a:r>
              <a:rPr lang="it-IT" sz="2000" dirty="0"/>
              <a:t>Il disagio della civiltà</a:t>
            </a:r>
          </a:p>
          <a:p>
            <a:pPr>
              <a:buFont typeface="Arial" pitchFamily="34" charset="0"/>
              <a:buChar char="•"/>
              <a:defRPr/>
            </a:pPr>
            <a:r>
              <a:rPr lang="it-IT" sz="2000" dirty="0" smtClean="0"/>
              <a:t>1932: </a:t>
            </a:r>
            <a:r>
              <a:rPr lang="it-IT" sz="2000" dirty="0"/>
              <a:t>Introduzione alla psicoanalisi (nuova serie di lezioni</a:t>
            </a:r>
            <a:r>
              <a:rPr lang="it-IT" sz="2000" dirty="0" smtClean="0"/>
              <a:t>)</a:t>
            </a:r>
            <a:endParaRPr lang="it-IT" sz="2000" dirty="0"/>
          </a:p>
        </p:txBody>
      </p:sp>
      <p:pic>
        <p:nvPicPr>
          <p:cNvPr id="58370" name="Picture 2" descr="Visualizza immagine di origine"/>
          <p:cNvPicPr>
            <a:picLocks noChangeAspect="1" noChangeArrowheads="1"/>
          </p:cNvPicPr>
          <p:nvPr/>
        </p:nvPicPr>
        <p:blipFill>
          <a:blip r:embed="rId2" cstate="print"/>
          <a:srcRect/>
          <a:stretch>
            <a:fillRect/>
          </a:stretch>
        </p:blipFill>
        <p:spPr bwMode="auto">
          <a:xfrm rot="831727">
            <a:off x="7119252" y="2446909"/>
            <a:ext cx="1632457" cy="2379177"/>
          </a:xfrm>
          <a:prstGeom prst="rect">
            <a:avLst/>
          </a:prstGeom>
          <a:ln>
            <a:noFill/>
          </a:ln>
          <a:effectLst>
            <a:outerShdw blurRad="292100" dist="139700" dir="2700000" algn="tl" rotWithShape="0">
              <a:srgbClr val="333333">
                <a:alpha val="65000"/>
              </a:srgbClr>
            </a:outerShdw>
          </a:effectLst>
        </p:spPr>
      </p:pic>
      <p:sp>
        <p:nvSpPr>
          <p:cNvPr id="2" name="Titolo 1"/>
          <p:cNvSpPr>
            <a:spLocks noGrp="1"/>
          </p:cNvSpPr>
          <p:nvPr>
            <p:ph type="ctrTitle"/>
          </p:nvPr>
        </p:nvSpPr>
        <p:spPr>
          <a:xfrm>
            <a:off x="500034" y="214297"/>
            <a:ext cx="7786742" cy="714380"/>
          </a:xfrm>
        </p:spPr>
        <p:txBody>
          <a:bodyPr>
            <a:normAutofit fontScale="90000"/>
          </a:bodyPr>
          <a:lstStyle/>
          <a:p>
            <a:r>
              <a:rPr lang="it-IT" dirty="0" smtClean="0"/>
              <a:t>Opere</a:t>
            </a:r>
            <a:endParaRPr lang="it-IT" dirty="0"/>
          </a:p>
        </p:txBody>
      </p:sp>
      <p:pic>
        <p:nvPicPr>
          <p:cNvPr id="1026" name="Picture 2" descr="Visualizza immagine di origine"/>
          <p:cNvPicPr>
            <a:picLocks noChangeAspect="1" noChangeArrowheads="1"/>
          </p:cNvPicPr>
          <p:nvPr/>
        </p:nvPicPr>
        <p:blipFill>
          <a:blip r:embed="rId3" cstate="print">
            <a:lum bright="30000"/>
          </a:blip>
          <a:srcRect/>
          <a:stretch>
            <a:fillRect/>
          </a:stretch>
        </p:blipFill>
        <p:spPr bwMode="auto">
          <a:xfrm>
            <a:off x="1" y="1"/>
            <a:ext cx="1714479" cy="241101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Disagio della civiltà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428596" y="1232288"/>
            <a:ext cx="821537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3200" b="1" dirty="0" smtClean="0"/>
              <a:t>DISAGI DELLA CIVILTÀ</a:t>
            </a:r>
            <a:endParaRPr lang="it-IT" altLang="it-IT" sz="3200" dirty="0" smtClean="0"/>
          </a:p>
          <a:p>
            <a:pPr algn="just"/>
            <a:endParaRPr lang="it-IT" altLang="it-IT" sz="3200" dirty="0" smtClean="0"/>
          </a:p>
          <a:p>
            <a:pPr algn="just">
              <a:buFont typeface="Arial" pitchFamily="34" charset="0"/>
              <a:buChar char="•"/>
            </a:pPr>
            <a:r>
              <a:rPr lang="it-IT" altLang="it-IT" sz="3200" dirty="0" smtClean="0"/>
              <a:t> SACRIFICI PULSIONALI </a:t>
            </a:r>
          </a:p>
          <a:p>
            <a:pPr algn="just">
              <a:buFont typeface="Arial" pitchFamily="34" charset="0"/>
              <a:buChar char="•"/>
            </a:pPr>
            <a:r>
              <a:rPr lang="it-IT" altLang="it-IT" sz="3200" dirty="0" smtClean="0"/>
              <a:t> PRESTAZIONI SOCIALI E LAVORATIVE </a:t>
            </a:r>
          </a:p>
          <a:p>
            <a:pPr algn="just">
              <a:buFont typeface="Arial" pitchFamily="34" charset="0"/>
              <a:buChar char="•"/>
            </a:pPr>
            <a:r>
              <a:rPr lang="it-IT" altLang="it-IT" sz="3200" dirty="0" smtClean="0"/>
              <a:t> COMANDI E DIVIETI (SUPER-IO COLLETTIVO)</a:t>
            </a:r>
          </a:p>
        </p:txBody>
      </p:sp>
      <p:sp>
        <p:nvSpPr>
          <p:cNvPr id="5" name="Rettangolo 4"/>
          <p:cNvSpPr/>
          <p:nvPr/>
        </p:nvSpPr>
        <p:spPr>
          <a:xfrm rot="20919962">
            <a:off x="5964887" y="1061127"/>
            <a:ext cx="2866061"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FontTx/>
              <a:buNone/>
            </a:pPr>
            <a:r>
              <a:rPr lang="it-IT" altLang="it-IT" b="1" dirty="0" smtClean="0"/>
              <a:t>principio del piacere </a:t>
            </a:r>
          </a:p>
          <a:p>
            <a:pPr algn="ctr">
              <a:buFontTx/>
              <a:buNone/>
            </a:pPr>
            <a:r>
              <a:rPr lang="it-IT" altLang="it-IT" b="1" dirty="0" smtClean="0"/>
              <a:t>vs  principio della realtà</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Disagio della civiltà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428596" y="1232288"/>
            <a:ext cx="821537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2400" dirty="0" smtClean="0"/>
              <a:t>LA CIVILTÀ È </a:t>
            </a:r>
            <a:r>
              <a:rPr lang="it-IT" altLang="it-IT" sz="2400" b="1" dirty="0" smtClean="0"/>
              <a:t>NECESSARIA</a:t>
            </a:r>
            <a:r>
              <a:rPr lang="it-IT" altLang="it-IT" sz="2400" dirty="0" smtClean="0"/>
              <a:t>: PROTEGGE DAI MALI PROVENIENTI DALLA NATURA ESTERNA, DAL PROPRIO CORPO, DAGLI ALTRI.</a:t>
            </a:r>
          </a:p>
        </p:txBody>
      </p:sp>
      <p:sp>
        <p:nvSpPr>
          <p:cNvPr id="73729" name="Rectangle 1"/>
          <p:cNvSpPr>
            <a:spLocks noChangeArrowheads="1"/>
          </p:cNvSpPr>
          <p:nvPr/>
        </p:nvSpPr>
        <p:spPr bwMode="auto">
          <a:xfrm>
            <a:off x="571472" y="2590386"/>
            <a:ext cx="7643834" cy="18774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2000" dirty="0" smtClean="0">
                <a:ea typeface="Cambria" pitchFamily="18" charset="0"/>
                <a:cs typeface="Arial" pitchFamily="34" charset="0"/>
              </a:rPr>
              <a:t>D</a:t>
            </a:r>
            <a:r>
              <a:rPr kumimoji="0" lang="it-IT" sz="2000" b="0" i="0" u="none" strike="noStrike" cap="none" normalizeH="0" baseline="0" dirty="0" smtClean="0">
                <a:ln>
                  <a:noFill/>
                </a:ln>
                <a:solidFill>
                  <a:schemeClr val="tx1"/>
                </a:solidFill>
                <a:effectLst/>
                <a:ea typeface="Cambria" pitchFamily="18" charset="0"/>
                <a:cs typeface="Arial" pitchFamily="34" charset="0"/>
              </a:rPr>
              <a:t>ue forti pulsioni umane:</a:t>
            </a:r>
            <a:endParaRPr kumimoji="0" lang="it-IT"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tx1"/>
                </a:solidFill>
                <a:effectLst/>
                <a:ea typeface="Cambria" pitchFamily="18" charset="0"/>
                <a:cs typeface="Arial" pitchFamily="34" charset="0"/>
              </a:rPr>
              <a:t> Quella </a:t>
            </a:r>
            <a:r>
              <a:rPr kumimoji="0" lang="it-IT" sz="2000" b="1" i="0" u="none" strike="noStrike" cap="none" normalizeH="0" baseline="0" dirty="0" smtClean="0">
                <a:ln>
                  <a:noFill/>
                </a:ln>
                <a:solidFill>
                  <a:schemeClr val="tx1"/>
                </a:solidFill>
                <a:effectLst/>
                <a:ea typeface="Cambria" pitchFamily="18" charset="0"/>
                <a:cs typeface="Arial" pitchFamily="34" charset="0"/>
              </a:rPr>
              <a:t>erotica (</a:t>
            </a:r>
            <a:r>
              <a:rPr kumimoji="0" lang="it-IT" sz="2800" b="1" i="0" u="none" strike="noStrike" cap="none" normalizeH="0" baseline="0" dirty="0" smtClean="0">
                <a:ln>
                  <a:noFill/>
                </a:ln>
                <a:solidFill>
                  <a:srgbClr val="FF0000"/>
                </a:solidFill>
                <a:effectLst/>
                <a:ea typeface="Cambria" pitchFamily="18" charset="0"/>
                <a:cs typeface="Arial" pitchFamily="34" charset="0"/>
              </a:rPr>
              <a:t>Eros</a:t>
            </a:r>
            <a:r>
              <a:rPr kumimoji="0" lang="it-IT" sz="2000" b="1" i="0" u="none" strike="noStrike" cap="none" normalizeH="0" baseline="0" dirty="0" smtClean="0">
                <a:ln>
                  <a:noFill/>
                </a:ln>
                <a:solidFill>
                  <a:schemeClr val="tx1"/>
                </a:solidFill>
                <a:effectLst/>
                <a:ea typeface="Cambria" pitchFamily="18" charset="0"/>
                <a:cs typeface="Arial" pitchFamily="34" charset="0"/>
              </a:rPr>
              <a:t>)</a:t>
            </a:r>
            <a:r>
              <a:rPr kumimoji="0" lang="it-IT" sz="2000" b="0" i="0" u="none" strike="noStrike" cap="none" normalizeH="0" baseline="0" dirty="0" smtClean="0">
                <a:ln>
                  <a:noFill/>
                </a:ln>
                <a:solidFill>
                  <a:schemeClr val="tx1"/>
                </a:solidFill>
                <a:effectLst/>
                <a:ea typeface="Cambria" pitchFamily="18" charset="0"/>
                <a:cs typeface="Arial" pitchFamily="34" charset="0"/>
              </a:rPr>
              <a:t>, che spinge </a:t>
            </a:r>
            <a:r>
              <a:rPr kumimoji="0" lang="it-IT" sz="2000" b="0" i="0" u="sng" strike="noStrike" cap="none" normalizeH="0" baseline="0" dirty="0" smtClean="0">
                <a:ln>
                  <a:noFill/>
                </a:ln>
                <a:solidFill>
                  <a:schemeClr val="tx1"/>
                </a:solidFill>
                <a:effectLst/>
                <a:ea typeface="Cambria" pitchFamily="18" charset="0"/>
                <a:cs typeface="Arial" pitchFamily="34" charset="0"/>
              </a:rPr>
              <a:t>a unire e a conservare</a:t>
            </a:r>
            <a:r>
              <a:rPr kumimoji="0" lang="it-IT" sz="2000" b="0" i="0" u="none" strike="noStrike" cap="none" normalizeH="0" baseline="0" dirty="0" smtClean="0">
                <a:ln>
                  <a:noFill/>
                </a:ln>
                <a:solidFill>
                  <a:schemeClr val="tx1"/>
                </a:solidFill>
                <a:effectLst/>
                <a:ea typeface="Cambria" pitchFamily="18" charset="0"/>
                <a:cs typeface="Arial" pitchFamily="34" charset="0"/>
              </a:rPr>
              <a:t>.</a:t>
            </a:r>
            <a:endParaRPr kumimoji="0" lang="it-IT"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chemeClr val="tx1"/>
                </a:solidFill>
                <a:effectLst/>
                <a:ea typeface="Cambria" pitchFamily="18" charset="0"/>
                <a:cs typeface="Arial" pitchFamily="34" charset="0"/>
              </a:rPr>
              <a:t> Quella </a:t>
            </a:r>
            <a:r>
              <a:rPr kumimoji="0" lang="it-IT" sz="2000" b="1" i="0" u="none" strike="noStrike" cap="none" normalizeH="0" baseline="0" dirty="0" smtClean="0">
                <a:ln>
                  <a:noFill/>
                </a:ln>
                <a:solidFill>
                  <a:schemeClr val="tx1"/>
                </a:solidFill>
                <a:effectLst/>
                <a:ea typeface="Cambria" pitchFamily="18" charset="0"/>
                <a:cs typeface="Arial" pitchFamily="34" charset="0"/>
              </a:rPr>
              <a:t>aggressiva (</a:t>
            </a:r>
            <a:r>
              <a:rPr kumimoji="0" lang="it-IT" sz="2800" b="1" i="0" u="none" strike="noStrike" cap="none" normalizeH="0" baseline="0" dirty="0" smtClean="0">
                <a:ln>
                  <a:noFill/>
                </a:ln>
                <a:solidFill>
                  <a:srgbClr val="FF0000"/>
                </a:solidFill>
                <a:effectLst/>
                <a:ea typeface="Cambria" pitchFamily="18" charset="0"/>
                <a:cs typeface="Arial" pitchFamily="34" charset="0"/>
              </a:rPr>
              <a:t>Thanatos</a:t>
            </a:r>
            <a:r>
              <a:rPr kumimoji="0" lang="it-IT" sz="2000" b="1" i="0" u="none" strike="noStrike" cap="none" normalizeH="0" baseline="0" dirty="0" smtClean="0">
                <a:ln>
                  <a:noFill/>
                </a:ln>
                <a:solidFill>
                  <a:schemeClr val="tx1"/>
                </a:solidFill>
                <a:effectLst/>
                <a:ea typeface="Cambria" pitchFamily="18" charset="0"/>
                <a:cs typeface="Arial" pitchFamily="34" charset="0"/>
              </a:rPr>
              <a:t>)</a:t>
            </a:r>
            <a:r>
              <a:rPr kumimoji="0" lang="it-IT" sz="2000" b="0" i="0" u="none" strike="noStrike" cap="none" normalizeH="0" baseline="0" dirty="0" smtClean="0">
                <a:ln>
                  <a:noFill/>
                </a:ln>
                <a:solidFill>
                  <a:schemeClr val="tx1"/>
                </a:solidFill>
                <a:effectLst/>
                <a:ea typeface="Cambria" pitchFamily="18" charset="0"/>
                <a:cs typeface="Arial" pitchFamily="34" charset="0"/>
              </a:rPr>
              <a:t> che spinge a </a:t>
            </a:r>
            <a:r>
              <a:rPr kumimoji="0" lang="it-IT" sz="2000" b="0" i="0" u="sng" strike="noStrike" cap="none" normalizeH="0" baseline="0" dirty="0" smtClean="0">
                <a:ln>
                  <a:noFill/>
                </a:ln>
                <a:solidFill>
                  <a:schemeClr val="tx1"/>
                </a:solidFill>
                <a:effectLst/>
                <a:ea typeface="Cambria" pitchFamily="18" charset="0"/>
                <a:cs typeface="Arial" pitchFamily="34" charset="0"/>
              </a:rPr>
              <a:t>distruggere e a uccidere</a:t>
            </a:r>
            <a:r>
              <a:rPr kumimoji="0" lang="it-IT" sz="2000" b="0" i="0" u="none" strike="noStrike" cap="none" normalizeH="0" baseline="0" dirty="0" smtClean="0">
                <a:ln>
                  <a:noFill/>
                </a:ln>
                <a:solidFill>
                  <a:schemeClr val="tx1"/>
                </a:solidFill>
                <a:effectLst/>
                <a:ea typeface="Cambria" pitchFamily="18" charset="0"/>
                <a:cs typeface="Arial" pitchFamily="34" charset="0"/>
              </a:rPr>
              <a:t>. Questa pulsione, ineliminabile, si trova in ogni essere vivente ed è una spinta distruttiva e autodistruttiva: è una </a:t>
            </a:r>
            <a:r>
              <a:rPr kumimoji="0" lang="it-IT" sz="2000" b="1" i="0" u="none" strike="noStrike" cap="none" normalizeH="0" baseline="0" dirty="0" smtClean="0">
                <a:ln>
                  <a:noFill/>
                </a:ln>
                <a:solidFill>
                  <a:schemeClr val="tx1"/>
                </a:solidFill>
                <a:effectLst/>
                <a:ea typeface="Cambria" pitchFamily="18" charset="0"/>
                <a:cs typeface="Arial" pitchFamily="34" charset="0"/>
              </a:rPr>
              <a:t>pulsione di morte</a:t>
            </a:r>
            <a:r>
              <a:rPr kumimoji="0" lang="it-IT" sz="2000" b="0" i="0" u="none" strike="noStrike" cap="none" normalizeH="0" baseline="0" dirty="0" smtClean="0">
                <a:ln>
                  <a:noFill/>
                </a:ln>
                <a:solidFill>
                  <a:schemeClr val="tx1"/>
                </a:solidFill>
                <a:effectLst/>
                <a:ea typeface="Cambria" pitchFamily="18" charset="0"/>
                <a:cs typeface="Arial" pitchFamily="34" charset="0"/>
              </a:rPr>
              <a:t>.  </a:t>
            </a:r>
          </a:p>
        </p:txBody>
      </p:sp>
      <p:cxnSp>
        <p:nvCxnSpPr>
          <p:cNvPr id="7" name="Connettore 7 6"/>
          <p:cNvCxnSpPr/>
          <p:nvPr/>
        </p:nvCxnSpPr>
        <p:spPr>
          <a:xfrm rot="5400000">
            <a:off x="7608115" y="2178841"/>
            <a:ext cx="1000132" cy="500066"/>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14296"/>
            <a:ext cx="7772400" cy="1102519"/>
          </a:xfrm>
        </p:spPr>
        <p:txBody>
          <a:bodyPr/>
          <a:lstStyle/>
          <a:p>
            <a:r>
              <a:rPr lang="it-IT" dirty="0" smtClean="0"/>
              <a:t>Disagio della civiltà</a:t>
            </a:r>
            <a:endParaRPr lang="it-IT" dirty="0"/>
          </a:p>
        </p:txBody>
      </p:sp>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571603" cy="2411015"/>
          </a:xfrm>
          <a:prstGeom prst="ellipse">
            <a:avLst/>
          </a:prstGeom>
          <a:ln>
            <a:noFill/>
          </a:ln>
          <a:effectLst>
            <a:softEdge rad="112500"/>
          </a:effectLst>
        </p:spPr>
      </p:pic>
      <p:sp>
        <p:nvSpPr>
          <p:cNvPr id="4" name="CasellaDiTesto 3"/>
          <p:cNvSpPr txBox="1"/>
          <p:nvPr/>
        </p:nvSpPr>
        <p:spPr>
          <a:xfrm>
            <a:off x="428596" y="1232288"/>
            <a:ext cx="821537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altLang="it-IT" sz="2800" dirty="0" smtClean="0"/>
              <a:t>Una civiltà non repressiva è impossibile </a:t>
            </a:r>
            <a:r>
              <a:rPr lang="it-IT" altLang="it-IT" sz="2800" dirty="0" err="1" smtClean="0"/>
              <a:t>ma…</a:t>
            </a:r>
            <a:endParaRPr lang="it-IT" altLang="it-IT" sz="2800" dirty="0" smtClean="0"/>
          </a:p>
          <a:p>
            <a:pPr algn="just"/>
            <a:r>
              <a:rPr lang="it-IT" altLang="it-IT" sz="2800" dirty="0" err="1" smtClean="0"/>
              <a:t>…non</a:t>
            </a:r>
            <a:r>
              <a:rPr lang="it-IT" altLang="it-IT" sz="2800" dirty="0" smtClean="0"/>
              <a:t> deve permettere REPRESSIONI INUTILI ED ECCESSIVE, fonti di angoscia e sofferenze.</a:t>
            </a:r>
          </a:p>
          <a:p>
            <a:pPr algn="just"/>
            <a:r>
              <a:rPr lang="it-IT" altLang="it-IT" sz="2800" dirty="0" smtClean="0"/>
              <a:t>La speranza di Freud: </a:t>
            </a:r>
            <a:r>
              <a:rPr lang="it-IT" altLang="it-IT" sz="2800" b="1" dirty="0" smtClean="0"/>
              <a:t>portare il livello di RESTRIZIONI AL PIÙ BASSO LIVELLO POSSIBILE, altrimenti scatta la nevrosi.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L’inventore della psicoanalisi</a:t>
            </a:r>
            <a:endParaRPr lang="it-IT" dirty="0"/>
          </a:p>
        </p:txBody>
      </p:sp>
      <p:sp>
        <p:nvSpPr>
          <p:cNvPr id="4" name="CasellaDiTesto 3"/>
          <p:cNvSpPr txBox="1"/>
          <p:nvPr/>
        </p:nvSpPr>
        <p:spPr>
          <a:xfrm>
            <a:off x="642910" y="1571618"/>
            <a:ext cx="800105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solidFill>
                  <a:schemeClr val="tx1"/>
                </a:solidFill>
              </a:rPr>
              <a:t>La PAROLA “</a:t>
            </a:r>
            <a:r>
              <a:rPr lang="it-IT" sz="2800" b="1" dirty="0" smtClean="0">
                <a:solidFill>
                  <a:srgbClr val="FF0000"/>
                </a:solidFill>
              </a:rPr>
              <a:t>PSICOANALISI</a:t>
            </a:r>
            <a:r>
              <a:rPr lang="it-IT" sz="2800" dirty="0" smtClean="0">
                <a:solidFill>
                  <a:schemeClr val="tx1"/>
                </a:solidFill>
              </a:rPr>
              <a:t>” compare per la prima volta in uno scritto di Freud del </a:t>
            </a:r>
            <a:r>
              <a:rPr lang="it-IT" sz="2800" b="1" dirty="0" smtClean="0">
                <a:solidFill>
                  <a:schemeClr val="tx1"/>
                </a:solidFill>
              </a:rPr>
              <a:t>1896 </a:t>
            </a:r>
          </a:p>
        </p:txBody>
      </p:sp>
      <p:sp>
        <p:nvSpPr>
          <p:cNvPr id="5" name="CasellaDiTesto 4"/>
          <p:cNvSpPr txBox="1"/>
          <p:nvPr/>
        </p:nvSpPr>
        <p:spPr>
          <a:xfrm>
            <a:off x="142844" y="2786064"/>
            <a:ext cx="435771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PSICOANALISI</a:t>
            </a:r>
          </a:p>
          <a:p>
            <a:pPr>
              <a:buFontTx/>
              <a:buChar char="-"/>
            </a:pPr>
            <a:r>
              <a:rPr lang="it-IT" sz="2800" dirty="0" smtClean="0"/>
              <a:t> Legata all’ambito MEDICO</a:t>
            </a:r>
          </a:p>
          <a:p>
            <a:pPr>
              <a:buFontTx/>
              <a:buChar char="-"/>
            </a:pPr>
            <a:r>
              <a:rPr lang="it-IT" sz="2800" dirty="0" smtClean="0"/>
              <a:t> Studia l’uomo MALATO</a:t>
            </a:r>
          </a:p>
          <a:p>
            <a:pPr>
              <a:buFontTx/>
              <a:buChar char="-"/>
            </a:pPr>
            <a:r>
              <a:rPr lang="it-IT" sz="2800" dirty="0" smtClean="0"/>
              <a:t> Pratica l’ANALISI</a:t>
            </a:r>
            <a:endParaRPr lang="it-IT" sz="2800" dirty="0"/>
          </a:p>
        </p:txBody>
      </p:sp>
      <p:sp>
        <p:nvSpPr>
          <p:cNvPr id="6" name="CasellaDiTesto 5"/>
          <p:cNvSpPr txBox="1"/>
          <p:nvPr/>
        </p:nvSpPr>
        <p:spPr>
          <a:xfrm>
            <a:off x="4786314" y="2786064"/>
            <a:ext cx="421484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b="1" dirty="0" smtClean="0"/>
              <a:t>PSICOLOGIA</a:t>
            </a:r>
          </a:p>
          <a:p>
            <a:pPr algn="just">
              <a:buFontTx/>
              <a:buChar char="-"/>
            </a:pPr>
            <a:r>
              <a:rPr lang="it-IT" sz="2800" dirty="0" smtClean="0"/>
              <a:t> Studia gli aspetti emotivi e cognitivi (intelligenza, memoria, comportamento) in condizioni NORMALI</a:t>
            </a:r>
            <a:endParaRPr lang="it-IT" sz="2800" dirty="0"/>
          </a:p>
        </p:txBody>
      </p:sp>
      <p:pic>
        <p:nvPicPr>
          <p:cNvPr id="57352" name="Picture 8" descr="Visualizza immagine di origine"/>
          <p:cNvPicPr>
            <a:picLocks noChangeAspect="1" noChangeArrowheads="1"/>
          </p:cNvPicPr>
          <p:nvPr/>
        </p:nvPicPr>
        <p:blipFill>
          <a:blip r:embed="rId3" cstate="print"/>
          <a:srcRect l="36927" t="33546" r="35516" b="38898"/>
          <a:stretch>
            <a:fillRect/>
          </a:stretch>
        </p:blipFill>
        <p:spPr bwMode="auto">
          <a:xfrm>
            <a:off x="4214810" y="2571750"/>
            <a:ext cx="785800" cy="785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Studi sull’isteria</a:t>
            </a:r>
            <a:endParaRPr lang="it-IT" dirty="0"/>
          </a:p>
        </p:txBody>
      </p:sp>
      <p:sp>
        <p:nvSpPr>
          <p:cNvPr id="4" name="CasellaDiTesto 3"/>
          <p:cNvSpPr txBox="1"/>
          <p:nvPr/>
        </p:nvSpPr>
        <p:spPr>
          <a:xfrm>
            <a:off x="642910" y="1285866"/>
            <a:ext cx="8001056"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3200" dirty="0"/>
              <a:t>La medicina </a:t>
            </a:r>
            <a:r>
              <a:rPr lang="it-IT" sz="3200" dirty="0" smtClean="0"/>
              <a:t>non </a:t>
            </a:r>
            <a:r>
              <a:rPr lang="it-IT" sz="3200" dirty="0"/>
              <a:t>prendeva molto sul serio le </a:t>
            </a:r>
            <a:r>
              <a:rPr lang="it-IT" sz="3200" b="1" dirty="0" smtClean="0">
                <a:solidFill>
                  <a:srgbClr val="FF0000"/>
                </a:solidFill>
              </a:rPr>
              <a:t>MALATTIE PSICONEVROTICHE</a:t>
            </a:r>
            <a:r>
              <a:rPr lang="it-IT" sz="3200" dirty="0" smtClean="0"/>
              <a:t> </a:t>
            </a:r>
            <a:r>
              <a:rPr lang="it-IT" sz="3200" dirty="0"/>
              <a:t>(come </a:t>
            </a:r>
            <a:r>
              <a:rPr lang="it-IT" sz="3200" dirty="0" smtClean="0"/>
              <a:t>l’</a:t>
            </a:r>
            <a:r>
              <a:rPr lang="it-IT" sz="3200" b="1" dirty="0" smtClean="0"/>
              <a:t>ISTERIA</a:t>
            </a:r>
            <a:r>
              <a:rPr lang="it-IT" sz="3200" dirty="0" smtClean="0"/>
              <a:t>)</a:t>
            </a:r>
          </a:p>
          <a:p>
            <a:r>
              <a:rPr lang="it-IT" sz="3200" dirty="0" smtClean="0"/>
              <a:t>- Non c’è </a:t>
            </a:r>
            <a:r>
              <a:rPr lang="it-IT" sz="3200" b="1" dirty="0"/>
              <a:t>nessuna lesione organica</a:t>
            </a:r>
            <a:r>
              <a:rPr lang="it-IT" sz="3200" dirty="0"/>
              <a:t> </a:t>
            </a:r>
            <a:r>
              <a:rPr lang="it-IT" sz="3200" dirty="0" smtClean="0"/>
              <a:t>evidente: si cercano </a:t>
            </a:r>
            <a:r>
              <a:rPr lang="it-IT" sz="3200" b="1" dirty="0" smtClean="0"/>
              <a:t>DANNI FISICI</a:t>
            </a:r>
            <a:endParaRPr lang="it-IT" sz="3200" b="1" dirty="0">
              <a:solidFill>
                <a:schemeClr val="tx1"/>
              </a:solidFill>
            </a:endParaRPr>
          </a:p>
        </p:txBody>
      </p:sp>
      <p:sp>
        <p:nvSpPr>
          <p:cNvPr id="5" name="CasellaDiTesto 4"/>
          <p:cNvSpPr txBox="1"/>
          <p:nvPr/>
        </p:nvSpPr>
        <p:spPr>
          <a:xfrm>
            <a:off x="2500298" y="3929072"/>
            <a:ext cx="607223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2800" dirty="0" smtClean="0"/>
              <a:t>Studi di </a:t>
            </a:r>
            <a:r>
              <a:rPr lang="it-IT" sz="2800" b="1" dirty="0" err="1" smtClean="0">
                <a:solidFill>
                  <a:srgbClr val="FF0000"/>
                </a:solidFill>
              </a:rPr>
              <a:t>Breuer</a:t>
            </a:r>
            <a:r>
              <a:rPr lang="it-IT" sz="2800" dirty="0" smtClean="0"/>
              <a:t> </a:t>
            </a:r>
            <a:r>
              <a:rPr lang="it-IT" sz="2800" dirty="0" smtClean="0">
                <a:sym typeface="Wingdings" pitchFamily="2" charset="2"/>
              </a:rPr>
              <a:t> utilizzo dell’</a:t>
            </a:r>
            <a:r>
              <a:rPr lang="it-IT" sz="2800" b="1" dirty="0" smtClean="0">
                <a:solidFill>
                  <a:srgbClr val="FF0000"/>
                </a:solidFill>
                <a:sym typeface="Wingdings" pitchFamily="2" charset="2"/>
              </a:rPr>
              <a:t>IPNOSI</a:t>
            </a:r>
            <a:endParaRPr lang="it-IT" sz="2800" b="1" dirty="0">
              <a:solidFill>
                <a:srgbClr val="FF0000"/>
              </a:solidFill>
            </a:endParaRPr>
          </a:p>
        </p:txBody>
      </p:sp>
      <p:pic>
        <p:nvPicPr>
          <p:cNvPr id="49154" name="Picture 2" descr="Visualizza immagine di origine"/>
          <p:cNvPicPr>
            <a:picLocks noChangeAspect="1" noChangeArrowheads="1"/>
          </p:cNvPicPr>
          <p:nvPr/>
        </p:nvPicPr>
        <p:blipFill>
          <a:blip r:embed="rId3" cstate="print"/>
          <a:srcRect/>
          <a:stretch>
            <a:fillRect/>
          </a:stretch>
        </p:blipFill>
        <p:spPr bwMode="auto">
          <a:xfrm>
            <a:off x="1357290" y="3500444"/>
            <a:ext cx="961883" cy="152717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alizza immagine di origine"/>
          <p:cNvPicPr>
            <a:picLocks noChangeAspect="1" noChangeArrowheads="1"/>
          </p:cNvPicPr>
          <p:nvPr/>
        </p:nvPicPr>
        <p:blipFill>
          <a:blip r:embed="rId2" cstate="print">
            <a:lum bright="30000"/>
          </a:blip>
          <a:srcRect/>
          <a:stretch>
            <a:fillRect/>
          </a:stretch>
        </p:blipFill>
        <p:spPr bwMode="auto">
          <a:xfrm>
            <a:off x="1" y="1"/>
            <a:ext cx="1714479" cy="2411015"/>
          </a:xfrm>
          <a:prstGeom prst="ellipse">
            <a:avLst/>
          </a:prstGeom>
          <a:ln>
            <a:noFill/>
          </a:ln>
          <a:effectLst>
            <a:softEdge rad="112500"/>
          </a:effectLst>
        </p:spPr>
      </p:pic>
      <p:sp>
        <p:nvSpPr>
          <p:cNvPr id="2" name="Titolo 1"/>
          <p:cNvSpPr>
            <a:spLocks noGrp="1"/>
          </p:cNvSpPr>
          <p:nvPr>
            <p:ph type="ctrTitle"/>
          </p:nvPr>
        </p:nvSpPr>
        <p:spPr>
          <a:xfrm>
            <a:off x="500034" y="214296"/>
            <a:ext cx="7772400" cy="1102519"/>
          </a:xfrm>
        </p:spPr>
        <p:txBody>
          <a:bodyPr/>
          <a:lstStyle/>
          <a:p>
            <a:r>
              <a:rPr lang="it-IT" dirty="0" smtClean="0"/>
              <a:t>L’isteria</a:t>
            </a:r>
            <a:endParaRPr lang="it-IT" dirty="0"/>
          </a:p>
        </p:txBody>
      </p:sp>
      <p:sp>
        <p:nvSpPr>
          <p:cNvPr id="4" name="CasellaDiTesto 3"/>
          <p:cNvSpPr txBox="1"/>
          <p:nvPr/>
        </p:nvSpPr>
        <p:spPr>
          <a:xfrm>
            <a:off x="142844" y="1285866"/>
            <a:ext cx="385765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NEVROSI</a:t>
            </a:r>
            <a:r>
              <a:rPr lang="it-IT" sz="3200" dirty="0" smtClean="0"/>
              <a:t> </a:t>
            </a:r>
          </a:p>
          <a:p>
            <a:r>
              <a:rPr lang="it-IT" sz="3200" dirty="0" smtClean="0"/>
              <a:t>Relazione disturbata del soggetto con l’ambiente, dovuta a sofferenza psichica (inconscia)</a:t>
            </a:r>
            <a:endParaRPr lang="it-IT" sz="3200" b="1" dirty="0">
              <a:solidFill>
                <a:schemeClr val="tx1"/>
              </a:solidFill>
            </a:endParaRPr>
          </a:p>
        </p:txBody>
      </p:sp>
      <p:sp>
        <p:nvSpPr>
          <p:cNvPr id="7" name="CasellaDiTesto 6"/>
          <p:cNvSpPr txBox="1"/>
          <p:nvPr/>
        </p:nvSpPr>
        <p:spPr>
          <a:xfrm>
            <a:off x="4286248" y="1285866"/>
            <a:ext cx="4286280" cy="35394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200" b="1" dirty="0" smtClean="0"/>
              <a:t>PSICOSI</a:t>
            </a:r>
          </a:p>
          <a:p>
            <a:pPr>
              <a:buFont typeface="Arial" pitchFamily="34" charset="0"/>
              <a:buChar char="•"/>
            </a:pPr>
            <a:r>
              <a:rPr lang="it-IT" sz="3200" dirty="0" smtClean="0"/>
              <a:t> Compromettono il rapporto con la realtà</a:t>
            </a:r>
          </a:p>
          <a:p>
            <a:pPr>
              <a:buFont typeface="Arial" pitchFamily="34" charset="0"/>
              <a:buChar char="•"/>
            </a:pPr>
            <a:r>
              <a:rPr lang="it-IT" sz="3200" dirty="0" smtClean="0">
                <a:solidFill>
                  <a:schemeClr val="tx1"/>
                </a:solidFill>
              </a:rPr>
              <a:t> Non c’è coscienza del disturbo</a:t>
            </a:r>
          </a:p>
          <a:p>
            <a:pPr>
              <a:buFont typeface="Arial" pitchFamily="34" charset="0"/>
              <a:buChar char="•"/>
            </a:pPr>
            <a:r>
              <a:rPr lang="it-IT" sz="3200" dirty="0" smtClean="0">
                <a:solidFill>
                  <a:schemeClr val="tx1"/>
                </a:solidFill>
              </a:rPr>
              <a:t> Es.: </a:t>
            </a:r>
            <a:r>
              <a:rPr lang="it-IT" sz="3200" i="1" dirty="0" smtClean="0">
                <a:solidFill>
                  <a:schemeClr val="tx1"/>
                </a:solidFill>
              </a:rPr>
              <a:t>allucinazioni, deliri, paranoia, schizofrenia</a:t>
            </a:r>
            <a:endParaRPr lang="it-IT" sz="3200" i="1" dirty="0">
              <a:solidFill>
                <a:schemeClr val="tx1"/>
              </a:solidFill>
            </a:endParaRPr>
          </a:p>
        </p:txBody>
      </p:sp>
      <p:sp>
        <p:nvSpPr>
          <p:cNvPr id="8" name="CasellaDiTesto 7"/>
          <p:cNvSpPr txBox="1"/>
          <p:nvPr/>
        </p:nvSpPr>
        <p:spPr>
          <a:xfrm>
            <a:off x="2214546" y="4143386"/>
            <a:ext cx="1571636"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dirty="0" smtClean="0"/>
              <a:t>ESEMPIO?</a:t>
            </a:r>
            <a:endParaRPr lang="it-IT" sz="2400" dirty="0"/>
          </a:p>
        </p:txBody>
      </p:sp>
      <p:sp>
        <p:nvSpPr>
          <p:cNvPr id="9" name="Freccia in giù 8"/>
          <p:cNvSpPr/>
          <p:nvPr/>
        </p:nvSpPr>
        <p:spPr>
          <a:xfrm rot="2500857">
            <a:off x="2850561" y="883106"/>
            <a:ext cx="428628" cy="35719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3670</Words>
  <Application>Microsoft Office PowerPoint</Application>
  <PresentationFormat>Presentazione su schermo (16:9)</PresentationFormat>
  <Paragraphs>323</Paragraphs>
  <Slides>62</Slides>
  <Notes>11</Notes>
  <HiddenSlides>0</HiddenSlides>
  <MMClips>0</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Tema di Office</vt:lpstr>
      <vt:lpstr>Freud</vt:lpstr>
      <vt:lpstr>Vita</vt:lpstr>
      <vt:lpstr>Vita</vt:lpstr>
      <vt:lpstr>Vita</vt:lpstr>
      <vt:lpstr>Vita</vt:lpstr>
      <vt:lpstr>Opere</vt:lpstr>
      <vt:lpstr>L’inventore della psicoanalisi</vt:lpstr>
      <vt:lpstr>Studi sull’isteria</vt:lpstr>
      <vt:lpstr>L’isteria</vt:lpstr>
      <vt:lpstr>Diapositiva 10</vt:lpstr>
      <vt:lpstr>IPNOSI</vt:lpstr>
      <vt:lpstr>Studi sull’isteria</vt:lpstr>
      <vt:lpstr>Caso di Anna O.</vt:lpstr>
      <vt:lpstr>Caso di Anna O.</vt:lpstr>
      <vt:lpstr>Caso di Anna O.</vt:lpstr>
      <vt:lpstr>Caso di Anna O.</vt:lpstr>
      <vt:lpstr>Inconscio e psicoanalisi</vt:lpstr>
      <vt:lpstr>Inconscio e psicoanalisi</vt:lpstr>
      <vt:lpstr>Diapositiva 19</vt:lpstr>
      <vt:lpstr>Un’altra mortificazione…</vt:lpstr>
      <vt:lpstr>Diapositiva 21</vt:lpstr>
      <vt:lpstr>Diapositiva 22</vt:lpstr>
      <vt:lpstr>Diapositiva 23</vt:lpstr>
      <vt:lpstr>L’obiettivo della psiocanalisi</vt:lpstr>
      <vt:lpstr>Rimozione</vt:lpstr>
      <vt:lpstr>Seconda topica (1920)</vt:lpstr>
      <vt:lpstr>Es</vt:lpstr>
      <vt:lpstr>Diapositiva 28</vt:lpstr>
      <vt:lpstr>Diapositiva 29</vt:lpstr>
      <vt:lpstr>Due principi di base</vt:lpstr>
      <vt:lpstr>Super-Io</vt:lpstr>
      <vt:lpstr>Io</vt:lpstr>
      <vt:lpstr>Io</vt:lpstr>
      <vt:lpstr>Diapositiva 34</vt:lpstr>
      <vt:lpstr>Transfert</vt:lpstr>
      <vt:lpstr>Transfert</vt:lpstr>
      <vt:lpstr>Transfert</vt:lpstr>
      <vt:lpstr>Meccanismi di difesa</vt:lpstr>
      <vt:lpstr>Diapositiva 39</vt:lpstr>
      <vt:lpstr>Meccanismi di difesa</vt:lpstr>
      <vt:lpstr>Diapositiva 41</vt:lpstr>
      <vt:lpstr>Le vie per arrivare all’inconscio</vt:lpstr>
      <vt:lpstr>Diapositiva 43</vt:lpstr>
      <vt:lpstr>Diapositiva 44</vt:lpstr>
      <vt:lpstr>Diapositiva 45</vt:lpstr>
      <vt:lpstr>Diapositiva 46</vt:lpstr>
      <vt:lpstr>Diapositiva 47</vt:lpstr>
      <vt:lpstr>Diapositiva 48</vt:lpstr>
      <vt:lpstr>Diapositiva 49</vt:lpstr>
      <vt:lpstr>Diapositiva 50</vt:lpstr>
      <vt:lpstr>Diapositiva 51</vt:lpstr>
      <vt:lpstr>TEORIA DELLA SESSUALITÀ</vt:lpstr>
      <vt:lpstr>Teoria della sessualità</vt:lpstr>
      <vt:lpstr>Teoria della sessualità</vt:lpstr>
      <vt:lpstr>Teoria della sessualità</vt:lpstr>
      <vt:lpstr>Sviluppo della sessualità</vt:lpstr>
      <vt:lpstr>Sviluppo della sessualità</vt:lpstr>
      <vt:lpstr>Sviluppo della sessualità</vt:lpstr>
      <vt:lpstr>L’arte</vt:lpstr>
      <vt:lpstr>Disagio della civiltà</vt:lpstr>
      <vt:lpstr>Disagio della civiltà</vt:lpstr>
      <vt:lpstr>Disagio della civiltà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Freud</dc:title>
  <dc:creator>simone.dell@libero.it</dc:creator>
  <cp:lastModifiedBy>simone.dell@libero.it</cp:lastModifiedBy>
  <cp:revision>66</cp:revision>
  <dcterms:created xsi:type="dcterms:W3CDTF">2020-04-10T06:58:23Z</dcterms:created>
  <dcterms:modified xsi:type="dcterms:W3CDTF">2021-04-22T09:17:52Z</dcterms:modified>
</cp:coreProperties>
</file>